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3" r:id="rId3"/>
    <p:sldId id="257" r:id="rId4"/>
    <p:sldId id="278" r:id="rId5"/>
    <p:sldId id="259" r:id="rId6"/>
    <p:sldId id="260" r:id="rId7"/>
    <p:sldId id="267" r:id="rId8"/>
    <p:sldId id="262" r:id="rId9"/>
    <p:sldId id="268" r:id="rId10"/>
    <p:sldId id="269" r:id="rId11"/>
    <p:sldId id="270" r:id="rId12"/>
    <p:sldId id="271" r:id="rId13"/>
    <p:sldId id="272" r:id="rId14"/>
    <p:sldId id="273" r:id="rId15"/>
    <p:sldId id="274" r:id="rId16"/>
    <p:sldId id="275" r:id="rId17"/>
    <p:sldId id="276" r:id="rId18"/>
    <p:sldId id="277" r:id="rId19"/>
    <p:sldId id="279" r:id="rId20"/>
    <p:sldId id="264"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F42"/>
    <a:srgbClr val="0B0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95" d="100"/>
          <a:sy n="95"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B25DB-58DF-4960-9937-1DA21CB06582}" type="datetimeFigureOut">
              <a:rPr lang="en-IE" smtClean="0"/>
              <a:t>13/06/2023</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B7E81-3F8A-4F1F-A529-A81F78AD20BB}" type="slidenum">
              <a:rPr lang="en-IE" smtClean="0"/>
              <a:t>‹#›</a:t>
            </a:fld>
            <a:endParaRPr lang="en-IE" dirty="0"/>
          </a:p>
        </p:txBody>
      </p:sp>
    </p:spTree>
    <p:extLst>
      <p:ext uri="{BB962C8B-B14F-4D97-AF65-F5344CB8AC3E}">
        <p14:creationId xmlns:p14="http://schemas.microsoft.com/office/powerpoint/2010/main" val="408293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463DEE7-420B-8A4B-902F-3EFB607D26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4095DD2-8FA4-214B-8A9B-A3FBDB652E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IE" sz="2400" dirty="0"/>
              <a:t>I look forward to working with you to help grow your practices and please do not hesitate to contact me should you require support or assistance.</a:t>
            </a:r>
          </a:p>
          <a:p>
            <a:pPr marL="171450" indent="-171450" eaLnBrk="1" hangingPunct="1">
              <a:spcBef>
                <a:spcPct val="0"/>
              </a:spcBef>
              <a:buFontTx/>
              <a:buChar char="•"/>
            </a:pPr>
            <a:endParaRPr lang="en-IE" altLang="en-US" dirty="0"/>
          </a:p>
        </p:txBody>
      </p:sp>
      <p:sp>
        <p:nvSpPr>
          <p:cNvPr id="12292" name="Slide Number Placeholder 3">
            <a:extLst>
              <a:ext uri="{FF2B5EF4-FFF2-40B4-BE49-F238E27FC236}">
                <a16:creationId xmlns:a16="http://schemas.microsoft.com/office/drawing/2014/main" id="{E20FE25B-43ED-A74B-9E9C-B7C921078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24F61C-9007-074D-8A48-061A01614352}" type="slidenum">
              <a:rPr kumimoji="0" lang="en-IE"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IE"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18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463DEE7-420B-8A4B-902F-3EFB607D26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4095DD2-8FA4-214B-8A9B-A3FBDB652E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IE" sz="2400" dirty="0"/>
              <a:t>I look forward to working with you to help grow your practices and please do not hesitate to contact me should you require support or assistance.</a:t>
            </a:r>
          </a:p>
          <a:p>
            <a:pPr marL="171450" indent="-171450" eaLnBrk="1" hangingPunct="1">
              <a:spcBef>
                <a:spcPct val="0"/>
              </a:spcBef>
              <a:buFontTx/>
              <a:buChar char="•"/>
            </a:pPr>
            <a:endParaRPr lang="en-IE" altLang="en-US" dirty="0"/>
          </a:p>
        </p:txBody>
      </p:sp>
      <p:sp>
        <p:nvSpPr>
          <p:cNvPr id="12292" name="Slide Number Placeholder 3">
            <a:extLst>
              <a:ext uri="{FF2B5EF4-FFF2-40B4-BE49-F238E27FC236}">
                <a16:creationId xmlns:a16="http://schemas.microsoft.com/office/drawing/2014/main" id="{E20FE25B-43ED-A74B-9E9C-B7C921078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24F61C-9007-074D-8A48-061A01614352}" type="slidenum">
              <a:rPr kumimoji="0" lang="en-IE"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IE"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576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B8CB-1824-451F-AC43-307342BDD7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77056DE-4D37-4607-A34F-05F102426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98DB2A1-3BD5-4104-863C-AF9F8B8881A5}"/>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4668AE79-2CBC-4DFF-8962-9AD87B819AB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F15FB1A-796D-4822-989C-3D526A64648D}"/>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178300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9191-1D02-4B1C-9AEA-403A2F8BA9D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48CE589-4E01-4B76-B0CA-AD3BE05CB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47D75D-DE06-49B9-91C1-7D0DFFE14840}"/>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96B09936-8AFF-4D61-A620-DCC697E55E6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6880DDF-487F-43D5-95F6-7D46CC1EEAB4}"/>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132364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A7EF1-B8E9-4D38-AA24-1AD32AF415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D43DD68-EE61-496C-97B9-51BEDC7B1F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7619A5F-FDF5-4219-8EB9-F9688DC3E761}"/>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388110F7-B8A4-4AC4-B9A3-72BEFE38783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D20F551F-91E8-43A7-A08C-A555FC038CCE}"/>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166927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005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en-US"/>
              <a:t>Click to edit Master title style</a:t>
            </a:r>
            <a:endParaRPr lang="en-US" dirty="0"/>
          </a:p>
        </p:txBody>
      </p:sp>
      <p:sp>
        <p:nvSpPr>
          <p:cNvPr id="3" name="Content Placeholder 2"/>
          <p:cNvSpPr>
            <a:spLocks noGrp="1"/>
          </p:cNvSpPr>
          <p:nvPr>
            <p:ph idx="1"/>
          </p:nvPr>
        </p:nvSpPr>
        <p:spPr>
          <a:xfrm>
            <a:off x="609600" y="2081213"/>
            <a:ext cx="10972800" cy="3976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76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Chart 8">
            <a:extLst>
              <a:ext uri="{FF2B5EF4-FFF2-40B4-BE49-F238E27FC236}">
                <a16:creationId xmlns:a16="http://schemas.microsoft.com/office/drawing/2014/main" id="{A84E1DC4-2018-724D-A6C8-97F19049DA6D}"/>
              </a:ext>
            </a:extLst>
          </p:cNvPr>
          <p:cNvGraphicFramePr>
            <a:graphicFrameLocks/>
          </p:cNvGraphicFramePr>
          <p:nvPr/>
        </p:nvGraphicFramePr>
        <p:xfrm>
          <a:off x="6028267" y="2030413"/>
          <a:ext cx="5520267" cy="3009900"/>
        </p:xfrm>
        <a:graphic>
          <a:graphicData uri="http://schemas.openxmlformats.org/presentationml/2006/ole">
            <mc:AlternateContent xmlns:mc="http://schemas.openxmlformats.org/markup-compatibility/2006">
              <mc:Choice xmlns:v="urn:schemas-microsoft-com:vml" Requires="v">
                <p:oleObj r:id="rId2" imgW="4311650" imgH="3136900" progId="Excel.Chart.8">
                  <p:embed/>
                </p:oleObj>
              </mc:Choice>
              <mc:Fallback>
                <p:oleObj r:id="rId2" imgW="4311650" imgH="3136900" progId="Excel.Chart.8">
                  <p:embed/>
                  <p:pic>
                    <p:nvPicPr>
                      <p:cNvPr id="4" name="Chart 8">
                        <a:extLst>
                          <a:ext uri="{FF2B5EF4-FFF2-40B4-BE49-F238E27FC236}">
                            <a16:creationId xmlns:a16="http://schemas.microsoft.com/office/drawing/2014/main" id="{A84E1DC4-2018-724D-A6C8-97F19049DA6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267" y="2030413"/>
                        <a:ext cx="552026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2081214"/>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2077894"/>
            <a:ext cx="5386917" cy="639762"/>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717656"/>
            <a:ext cx="5386917"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2077894"/>
            <a:ext cx="5389033" cy="639762"/>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717656"/>
            <a:ext cx="5389033"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55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609601" y="2081214"/>
            <a:ext cx="8724900" cy="4077220"/>
          </a:xfrm>
        </p:spPr>
        <p:txBody>
          <a:bodyPr rtlCol="0">
            <a:normAutofit/>
          </a:bodyPr>
          <a:lstStyle/>
          <a:p>
            <a:pPr lvl="0"/>
            <a:endParaRPr lang="en-US" noProof="0" dirty="0"/>
          </a:p>
        </p:txBody>
      </p:sp>
    </p:spTree>
    <p:extLst>
      <p:ext uri="{BB962C8B-B14F-4D97-AF65-F5344CB8AC3E}">
        <p14:creationId xmlns:p14="http://schemas.microsoft.com/office/powerpoint/2010/main" val="10502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June 13, 2023</a:t>
            </a:fld>
            <a:endParaRPr lang="en-US" dirty="0"/>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0105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1C7F-A4A8-4750-B267-49572658C73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570854E-2AB1-4AB3-8AE3-825C97087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C4E801F-3651-4CA0-97B3-5D76DEF76399}"/>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972FAF85-EC3B-4A93-8812-181F5B8505A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5DD1111-5353-4869-9969-9DBC2EEF13AD}"/>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99005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3C41-1AF1-48BF-80EA-76657FF87E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99FADBF-B332-4B55-BF4E-D82EADEFB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2CD86B-1A90-4FA6-9AD7-295454B53740}"/>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92246580-DB49-4B46-856D-F2B02C5932E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E57AD94-CEE5-4E58-84C9-2FE141659988}"/>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415972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0C1C-4006-4ADB-BE70-323AB680E29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47A674A-2B88-4452-A58F-F791801C7F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FAF1B9D-4912-49BE-8139-53BD17A3D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27678CE-81D9-4DB9-B436-056792C17B77}"/>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6" name="Footer Placeholder 5">
            <a:extLst>
              <a:ext uri="{FF2B5EF4-FFF2-40B4-BE49-F238E27FC236}">
                <a16:creationId xmlns:a16="http://schemas.microsoft.com/office/drawing/2014/main" id="{CEBE3C1A-811C-405E-8AC9-C1294A8B33FF}"/>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BFE65441-1BFC-4AD0-BE5A-9FE18A43930C}"/>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6901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41BB-37C1-470A-992D-620FCE68811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A39FF5-0600-486C-994F-C20B2D163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8179F-9C38-4AF7-B425-C93B1627C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A83A87A-C1B8-4206-A1B8-C45B28F9B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B04363-0594-4BA4-80DE-18C8D29FC0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BA514-1B7D-41F9-8805-4E22056A7092}"/>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8" name="Footer Placeholder 7">
            <a:extLst>
              <a:ext uri="{FF2B5EF4-FFF2-40B4-BE49-F238E27FC236}">
                <a16:creationId xmlns:a16="http://schemas.microsoft.com/office/drawing/2014/main" id="{6DE08DF7-D1E3-4D05-9E3F-B614DC80F569}"/>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57908E3F-AAF1-4D30-B441-D064A2E19943}"/>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142343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874-2BA3-4D5E-8035-5F99374424C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7AC605A-B597-4B75-B08E-2B1E49B513DF}"/>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4" name="Footer Placeholder 3">
            <a:extLst>
              <a:ext uri="{FF2B5EF4-FFF2-40B4-BE49-F238E27FC236}">
                <a16:creationId xmlns:a16="http://schemas.microsoft.com/office/drawing/2014/main" id="{F8CF8A61-0B43-4A2A-B8D7-7ECCAADA0FD4}"/>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EBB0A088-AE6D-43F3-9BA7-178735F366E8}"/>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215795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F606F-0CA1-42EA-A428-1ABC6D5B415B}"/>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3" name="Footer Placeholder 2">
            <a:extLst>
              <a:ext uri="{FF2B5EF4-FFF2-40B4-BE49-F238E27FC236}">
                <a16:creationId xmlns:a16="http://schemas.microsoft.com/office/drawing/2014/main" id="{D44DAF49-C12F-4B69-9335-D85CCDC55245}"/>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2A7B6A5A-66B2-4E30-87BA-9A3547A9A017}"/>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37105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5B0-9BCE-4626-9515-21B4C3856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35D3664-BF95-4B72-9F43-E9FAA8E10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D2D3F8A-D38C-4B93-B669-9F3A93BE7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F4A9B-882B-458B-BAE8-615F0412959C}"/>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6" name="Footer Placeholder 5">
            <a:extLst>
              <a:ext uri="{FF2B5EF4-FFF2-40B4-BE49-F238E27FC236}">
                <a16:creationId xmlns:a16="http://schemas.microsoft.com/office/drawing/2014/main" id="{3EE55CAD-D0B2-404D-A831-C6DCF802C1DC}"/>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559693FB-6D36-4106-A508-73026870566C}"/>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56358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2FB7-F1C2-4271-9057-20822B579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F123613-C87E-4F29-A484-58499F017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5D35FC49-1BD1-40FB-BAFA-27D1BA70D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FE419-5DA6-41E5-BD1B-A024A0DA0F8E}"/>
              </a:ext>
            </a:extLst>
          </p:cNvPr>
          <p:cNvSpPr>
            <a:spLocks noGrp="1"/>
          </p:cNvSpPr>
          <p:nvPr>
            <p:ph type="dt" sz="half" idx="10"/>
          </p:nvPr>
        </p:nvSpPr>
        <p:spPr/>
        <p:txBody>
          <a:bodyPr/>
          <a:lstStyle/>
          <a:p>
            <a:fld id="{DD313DF1-3E4A-4A0F-B8A4-621EEEB49244}" type="datetimeFigureOut">
              <a:rPr lang="en-IE" smtClean="0"/>
              <a:t>13/06/2023</a:t>
            </a:fld>
            <a:endParaRPr lang="en-IE" dirty="0"/>
          </a:p>
        </p:txBody>
      </p:sp>
      <p:sp>
        <p:nvSpPr>
          <p:cNvPr id="6" name="Footer Placeholder 5">
            <a:extLst>
              <a:ext uri="{FF2B5EF4-FFF2-40B4-BE49-F238E27FC236}">
                <a16:creationId xmlns:a16="http://schemas.microsoft.com/office/drawing/2014/main" id="{1932EDE6-960C-4984-91FB-F07B4AA1979A}"/>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8D07ECCD-73BA-40A4-8446-83FD18C3AD8E}"/>
              </a:ext>
            </a:extLst>
          </p:cNvPr>
          <p:cNvSpPr>
            <a:spLocks noGrp="1"/>
          </p:cNvSpPr>
          <p:nvPr>
            <p:ph type="sldNum" sz="quarter" idx="12"/>
          </p:nvPr>
        </p:nvSpPr>
        <p:spPr/>
        <p:txBody>
          <a:bodyPr/>
          <a:lstStyle/>
          <a:p>
            <a:fld id="{AB25F43C-EB74-498D-AFE5-A0ED468A5C1A}" type="slidenum">
              <a:rPr lang="en-IE" smtClean="0"/>
              <a:t>‹#›</a:t>
            </a:fld>
            <a:endParaRPr lang="en-IE" dirty="0"/>
          </a:p>
        </p:txBody>
      </p:sp>
    </p:spTree>
    <p:extLst>
      <p:ext uri="{BB962C8B-B14F-4D97-AF65-F5344CB8AC3E}">
        <p14:creationId xmlns:p14="http://schemas.microsoft.com/office/powerpoint/2010/main" val="165079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B8DE1-BB35-44A8-B2CF-73848419B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C94B758-E87E-46E2-8D04-872A41B0C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0F22B2D-FFA1-490E-9C20-B7FEE8FBF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3DF1-3E4A-4A0F-B8A4-621EEEB49244}" type="datetimeFigureOut">
              <a:rPr lang="en-IE" smtClean="0"/>
              <a:t>13/06/2023</a:t>
            </a:fld>
            <a:endParaRPr lang="en-IE" dirty="0"/>
          </a:p>
        </p:txBody>
      </p:sp>
      <p:sp>
        <p:nvSpPr>
          <p:cNvPr id="5" name="Footer Placeholder 4">
            <a:extLst>
              <a:ext uri="{FF2B5EF4-FFF2-40B4-BE49-F238E27FC236}">
                <a16:creationId xmlns:a16="http://schemas.microsoft.com/office/drawing/2014/main" id="{219B486D-61F8-4A5E-9488-50DD56EC6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94037E6B-9374-48B4-9C7E-E88C37557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5F43C-EB74-498D-AFE5-A0ED468A5C1A}" type="slidenum">
              <a:rPr lang="en-IE" smtClean="0"/>
              <a:t>‹#›</a:t>
            </a:fld>
            <a:endParaRPr lang="en-IE" dirty="0"/>
          </a:p>
        </p:txBody>
      </p:sp>
    </p:spTree>
    <p:extLst>
      <p:ext uri="{BB962C8B-B14F-4D97-AF65-F5344CB8AC3E}">
        <p14:creationId xmlns:p14="http://schemas.microsoft.com/office/powerpoint/2010/main" val="235641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C0DB6B-514A-5D40-BC3F-6200393FBA9C}"/>
              </a:ext>
            </a:extLst>
          </p:cNvPr>
          <p:cNvSpPr>
            <a:spLocks noGrp="1"/>
          </p:cNvSpPr>
          <p:nvPr>
            <p:ph type="title"/>
          </p:nvPr>
        </p:nvSpPr>
        <p:spPr bwMode="auto">
          <a:xfrm>
            <a:off x="609600" y="300039"/>
            <a:ext cx="109728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D42FB0C-5361-7C4C-A778-3C9831763BC2}"/>
              </a:ext>
            </a:extLst>
          </p:cNvPr>
          <p:cNvSpPr>
            <a:spLocks noGrp="1"/>
          </p:cNvSpPr>
          <p:nvPr>
            <p:ph type="body" idx="1"/>
          </p:nvPr>
        </p:nvSpPr>
        <p:spPr bwMode="auto">
          <a:xfrm>
            <a:off x="609600" y="2081214"/>
            <a:ext cx="1097280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7" name="Straight Connector 6">
            <a:extLst>
              <a:ext uri="{FF2B5EF4-FFF2-40B4-BE49-F238E27FC236}">
                <a16:creationId xmlns:a16="http://schemas.microsoft.com/office/drawing/2014/main" id="{74CFEFCC-16D5-4044-876C-19B60AB97D76}"/>
              </a:ext>
            </a:extLst>
          </p:cNvPr>
          <p:cNvCxnSpPr/>
          <p:nvPr/>
        </p:nvCxnSpPr>
        <p:spPr>
          <a:xfrm>
            <a:off x="609600" y="866775"/>
            <a:ext cx="8595784" cy="1588"/>
          </a:xfrm>
          <a:prstGeom prst="line">
            <a:avLst/>
          </a:prstGeom>
          <a:ln w="34925" cap="rnd" cmpd="sng" algn="ctr">
            <a:solidFill>
              <a:srgbClr val="A67F4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9" name="Picture 7" descr="header_whitelogo.jpg">
            <a:extLst>
              <a:ext uri="{FF2B5EF4-FFF2-40B4-BE49-F238E27FC236}">
                <a16:creationId xmlns:a16="http://schemas.microsoft.com/office/drawing/2014/main" id="{4CB9FD8D-207B-3443-B0D8-DC849ACCE2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20251" y="1"/>
            <a:ext cx="1962149"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descr="footer.jpg">
            <a:extLst>
              <a:ext uri="{FF2B5EF4-FFF2-40B4-BE49-F238E27FC236}">
                <a16:creationId xmlns:a16="http://schemas.microsoft.com/office/drawing/2014/main" id="{6BD681B5-FD72-0E44-81B6-84916652D75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20251" y="6246813"/>
            <a:ext cx="196214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descr="url_white.jpg">
            <a:extLst>
              <a:ext uri="{FF2B5EF4-FFF2-40B4-BE49-F238E27FC236}">
                <a16:creationId xmlns:a16="http://schemas.microsoft.com/office/drawing/2014/main" id="{EBD5F2FD-4F49-604E-863E-CBAD075917D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53601" y="6484938"/>
            <a:ext cx="168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545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0" fontAlgn="base" hangingPunct="0">
        <a:spcBef>
          <a:spcPct val="0"/>
        </a:spcBef>
        <a:spcAft>
          <a:spcPct val="0"/>
        </a:spcAft>
        <a:defRPr sz="2400" b="1" kern="1200">
          <a:solidFill>
            <a:srgbClr val="0B0039"/>
          </a:solidFill>
          <a:latin typeface="Arial"/>
          <a:ea typeface="+mj-ea"/>
          <a:cs typeface="Arial"/>
        </a:defRPr>
      </a:lvl1pPr>
      <a:lvl2pPr algn="l" defTabSz="457200" rtl="0" eaLnBrk="0" fontAlgn="base" hangingPunct="0">
        <a:spcBef>
          <a:spcPct val="0"/>
        </a:spcBef>
        <a:spcAft>
          <a:spcPct val="0"/>
        </a:spcAft>
        <a:defRPr sz="2400" b="1">
          <a:solidFill>
            <a:srgbClr val="0B0039"/>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400" b="1">
          <a:solidFill>
            <a:srgbClr val="0B0039"/>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400" b="1">
          <a:solidFill>
            <a:srgbClr val="0B0039"/>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400" b="1">
          <a:solidFill>
            <a:srgbClr val="0B0039"/>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400" b="1">
          <a:solidFill>
            <a:srgbClr val="0B0039"/>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rgbClr val="0B0039"/>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rgbClr val="0B0039"/>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rgbClr val="0B0039"/>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Clr>
          <a:srgbClr val="A67F42"/>
        </a:buClr>
        <a:buFont typeface="Arial" panose="020B0604020202020204" pitchFamily="34" charset="0"/>
        <a:buChar char="•"/>
        <a:defRPr kern="1200">
          <a:solidFill>
            <a:srgbClr val="0B0039"/>
          </a:solidFill>
          <a:latin typeface="Arial"/>
          <a:ea typeface="+mn-ea"/>
          <a:cs typeface="Arial"/>
        </a:defRPr>
      </a:lvl1pPr>
      <a:lvl2pPr marL="742950" indent="-285750" algn="l" defTabSz="457200" rtl="0" eaLnBrk="0" fontAlgn="base" hangingPunct="0">
        <a:spcBef>
          <a:spcPct val="20000"/>
        </a:spcBef>
        <a:spcAft>
          <a:spcPct val="0"/>
        </a:spcAft>
        <a:buClr>
          <a:srgbClr val="A67F42"/>
        </a:buClr>
        <a:buFont typeface="Arial" panose="020B0604020202020204" pitchFamily="34" charset="0"/>
        <a:buChar char="–"/>
        <a:defRPr kern="1200">
          <a:solidFill>
            <a:srgbClr val="0B0039"/>
          </a:solidFill>
          <a:latin typeface="Arial"/>
          <a:ea typeface="+mn-ea"/>
          <a:cs typeface="Arial"/>
        </a:defRPr>
      </a:lvl2pPr>
      <a:lvl3pPr marL="1143000" indent="-228600" algn="l" defTabSz="457200" rtl="0" eaLnBrk="0" fontAlgn="base" hangingPunct="0">
        <a:spcBef>
          <a:spcPct val="20000"/>
        </a:spcBef>
        <a:spcAft>
          <a:spcPct val="0"/>
        </a:spcAft>
        <a:buClr>
          <a:srgbClr val="A67F42"/>
        </a:buClr>
        <a:buFont typeface="Arial" panose="020B0604020202020204" pitchFamily="34" charset="0"/>
        <a:buChar char="•"/>
        <a:defRPr kern="1200">
          <a:solidFill>
            <a:srgbClr val="0B0039"/>
          </a:solidFill>
          <a:latin typeface="Arial"/>
          <a:ea typeface="+mn-ea"/>
          <a:cs typeface="Arial"/>
        </a:defRPr>
      </a:lvl3pPr>
      <a:lvl4pPr marL="1600200" indent="-228600" algn="l" defTabSz="457200" rtl="0" eaLnBrk="0" fontAlgn="base" hangingPunct="0">
        <a:spcBef>
          <a:spcPct val="20000"/>
        </a:spcBef>
        <a:spcAft>
          <a:spcPct val="0"/>
        </a:spcAft>
        <a:buClr>
          <a:srgbClr val="A67F42"/>
        </a:buClr>
        <a:buFont typeface="Arial" panose="020B0604020202020204" pitchFamily="34" charset="0"/>
        <a:buChar char="–"/>
        <a:defRPr kern="1200">
          <a:solidFill>
            <a:srgbClr val="0B0039"/>
          </a:solidFill>
          <a:latin typeface="Arial"/>
          <a:ea typeface="+mn-ea"/>
          <a:cs typeface="Arial"/>
        </a:defRPr>
      </a:lvl4pPr>
      <a:lvl5pPr marL="2057400" indent="-228600" algn="l" defTabSz="457200" rtl="0" eaLnBrk="0" fontAlgn="base" hangingPunct="0">
        <a:spcBef>
          <a:spcPct val="20000"/>
        </a:spcBef>
        <a:spcAft>
          <a:spcPct val="0"/>
        </a:spcAft>
        <a:buClr>
          <a:srgbClr val="A67F42"/>
        </a:buClr>
        <a:buFont typeface="Arial" panose="020B0604020202020204" pitchFamily="34" charset="0"/>
        <a:buChar char="»"/>
        <a:defRPr kern="1200">
          <a:solidFill>
            <a:srgbClr val="0B003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antoniogenna.com/2018/10/30/tv-pay-su-sky-atlantic-la-serie-succession/" TargetMode="External"/><Relationship Id="rId2" Type="http://schemas.openxmlformats.org/officeDocument/2006/relationships/image" Target="../media/image8.jpg"/><Relationship Id="rId1" Type="http://schemas.openxmlformats.org/officeDocument/2006/relationships/slideLayout" Target="../slideLayouts/slideLayout17.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zoom.us/webinar/register/WN_44YRlWsLShys2zWh0yW0JQ"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crisissupport@lawsociety.i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1782-7BF0-489B-9B56-3BC84831CD47}"/>
              </a:ext>
            </a:extLst>
          </p:cNvPr>
          <p:cNvSpPr>
            <a:spLocks noGrp="1"/>
          </p:cNvSpPr>
          <p:nvPr>
            <p:ph type="ctrTitle"/>
          </p:nvPr>
        </p:nvSpPr>
        <p:spPr/>
        <p:txBody>
          <a:bodyPr/>
          <a:lstStyle/>
          <a:p>
            <a:endParaRPr lang="en-IE" dirty="0"/>
          </a:p>
        </p:txBody>
      </p:sp>
      <p:sp>
        <p:nvSpPr>
          <p:cNvPr id="3" name="Subtitle 2">
            <a:extLst>
              <a:ext uri="{FF2B5EF4-FFF2-40B4-BE49-F238E27FC236}">
                <a16:creationId xmlns:a16="http://schemas.microsoft.com/office/drawing/2014/main" id="{E5475F96-D9DA-4C88-B241-86287FDD8C41}"/>
              </a:ext>
            </a:extLst>
          </p:cNvPr>
          <p:cNvSpPr>
            <a:spLocks noGrp="1"/>
          </p:cNvSpPr>
          <p:nvPr>
            <p:ph type="subTitle" idx="1"/>
          </p:nvPr>
        </p:nvSpPr>
        <p:spPr/>
        <p:txBody>
          <a:bodyPr/>
          <a:lstStyle/>
          <a:p>
            <a:endParaRPr lang="en-IE" dirty="0"/>
          </a:p>
        </p:txBody>
      </p:sp>
      <p:pic>
        <p:nvPicPr>
          <p:cNvPr id="5" name="Picture 4" descr="A picture containing tree, outdoor, sky, building&#10;&#10;Description automatically generated">
            <a:extLst>
              <a:ext uri="{FF2B5EF4-FFF2-40B4-BE49-F238E27FC236}">
                <a16:creationId xmlns:a16="http://schemas.microsoft.com/office/drawing/2014/main" id="{C4DD0CDE-FAD0-46D1-950E-C8EBF6048607}"/>
              </a:ext>
            </a:extLst>
          </p:cNvPr>
          <p:cNvPicPr>
            <a:picLocks noChangeAspect="1"/>
          </p:cNvPicPr>
          <p:nvPr/>
        </p:nvPicPr>
        <p:blipFill rotWithShape="1">
          <a:blip r:embed="rId2">
            <a:extLst>
              <a:ext uri="{28A0092B-C50C-407E-A947-70E740481C1C}">
                <a14:useLocalDpi xmlns:a14="http://schemas.microsoft.com/office/drawing/2010/main" val="0"/>
              </a:ext>
            </a:extLst>
          </a:blip>
          <a:srcRect l="24327" b="35115"/>
          <a:stretch/>
        </p:blipFill>
        <p:spPr>
          <a:xfrm>
            <a:off x="0" y="14978"/>
            <a:ext cx="12294798" cy="6886528"/>
          </a:xfrm>
          <a:prstGeom prst="rect">
            <a:avLst/>
          </a:prstGeom>
        </p:spPr>
      </p:pic>
      <p:sp>
        <p:nvSpPr>
          <p:cNvPr id="7" name="Rectangle: Rounded Corners 6">
            <a:extLst>
              <a:ext uri="{FF2B5EF4-FFF2-40B4-BE49-F238E27FC236}">
                <a16:creationId xmlns:a16="http://schemas.microsoft.com/office/drawing/2014/main" id="{5EC2A88C-0D8D-4005-B8A0-F2378682971D}"/>
              </a:ext>
            </a:extLst>
          </p:cNvPr>
          <p:cNvSpPr/>
          <p:nvPr/>
        </p:nvSpPr>
        <p:spPr>
          <a:xfrm>
            <a:off x="5670141" y="263373"/>
            <a:ext cx="6381750" cy="6331256"/>
          </a:xfrm>
          <a:prstGeom prst="roundRect">
            <a:avLst/>
          </a:prstGeom>
          <a:solidFill>
            <a:srgbClr val="0B0039">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07B6F6C4-3156-4B09-A9CC-A9B9E9BB0AF9}"/>
              </a:ext>
            </a:extLst>
          </p:cNvPr>
          <p:cNvSpPr txBox="1"/>
          <p:nvPr/>
        </p:nvSpPr>
        <p:spPr>
          <a:xfrm>
            <a:off x="6032091" y="656297"/>
            <a:ext cx="5734050" cy="2000548"/>
          </a:xfrm>
          <a:prstGeom prst="rect">
            <a:avLst/>
          </a:prstGeom>
          <a:noFill/>
        </p:spPr>
        <p:txBody>
          <a:bodyPr wrap="square" rtlCol="0">
            <a:spAutoFit/>
          </a:bodyPr>
          <a:lstStyle/>
          <a:p>
            <a:r>
              <a:rPr lang="en-GB" dirty="0">
                <a:solidFill>
                  <a:schemeClr val="bg1"/>
                </a:solidFill>
              </a:rPr>
              <a:t>Law Society Practice Information Session:</a:t>
            </a:r>
          </a:p>
          <a:p>
            <a:pPr algn="l"/>
            <a:endParaRPr lang="en-US" dirty="0">
              <a:solidFill>
                <a:schemeClr val="bg1"/>
              </a:solidFill>
            </a:endParaRPr>
          </a:p>
          <a:p>
            <a:pPr algn="l"/>
            <a:r>
              <a:rPr lang="en-US" dirty="0">
                <a:solidFill>
                  <a:schemeClr val="bg1"/>
                </a:solidFill>
              </a:rPr>
              <a:t>SOLICITORS Guide to good professional conduct.</a:t>
            </a:r>
            <a:br>
              <a:rPr lang="en-US" dirty="0">
                <a:solidFill>
                  <a:schemeClr val="bg1"/>
                </a:solidFill>
              </a:rPr>
            </a:br>
            <a:r>
              <a:rPr lang="en-US" dirty="0">
                <a:solidFill>
                  <a:schemeClr val="bg1"/>
                </a:solidFill>
              </a:rPr>
              <a:t>Conflicts of interest with </a:t>
            </a:r>
            <a:r>
              <a:rPr lang="en-US" spc="50" dirty="0">
                <a:solidFill>
                  <a:schemeClr val="bg1"/>
                </a:solidFill>
              </a:rPr>
              <a:t>Catherine MacGinley Solicitor</a:t>
            </a:r>
          </a:p>
          <a:p>
            <a:pPr algn="l"/>
            <a:r>
              <a:rPr lang="en-US" spc="50" dirty="0">
                <a:solidFill>
                  <a:schemeClr val="bg1"/>
                </a:solidFill>
              </a:rPr>
              <a:t>And Wesley Hudson Solicitor.</a:t>
            </a:r>
            <a:r>
              <a:rPr lang="en-US" spc="50" dirty="0"/>
              <a:t>icitor.</a:t>
            </a:r>
          </a:p>
          <a:p>
            <a:endParaRPr lang="en-GB" dirty="0">
              <a:solidFill>
                <a:schemeClr val="bg1"/>
              </a:solidFill>
            </a:endParaRPr>
          </a:p>
          <a:p>
            <a:pPr algn="just"/>
            <a:endParaRPr lang="en-IE"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FA93DB8-088A-4461-A1A8-7B726D8AFA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29398" y="2340528"/>
            <a:ext cx="2928786" cy="3648413"/>
          </a:xfrm>
          <a:prstGeom prst="ellipse">
            <a:avLst/>
          </a:prstGeom>
          <a:ln w="63500" cap="rnd">
            <a:solidFill>
              <a:srgbClr val="A67F4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528D6F9C-9A12-459E-A6FA-43D17F5095F0}"/>
              </a:ext>
            </a:extLst>
          </p:cNvPr>
          <p:cNvSpPr txBox="1"/>
          <p:nvPr/>
        </p:nvSpPr>
        <p:spPr>
          <a:xfrm>
            <a:off x="6112778" y="6018164"/>
            <a:ext cx="5670141" cy="646331"/>
          </a:xfrm>
          <a:prstGeom prst="rect">
            <a:avLst/>
          </a:prstGeom>
          <a:noFill/>
        </p:spPr>
        <p:txBody>
          <a:bodyPr wrap="square" rtlCol="0">
            <a:spAutoFit/>
          </a:bodyPr>
          <a:lstStyle/>
          <a:p>
            <a:endParaRPr lang="en-IE" sz="1800" dirty="0">
              <a:solidFill>
                <a:schemeClr val="bg1"/>
              </a:solidFill>
              <a:latin typeface="Arial" panose="020B0604020202020204" pitchFamily="34" charset="0"/>
              <a:cs typeface="Arial" panose="020B0604020202020204" pitchFamily="34" charset="0"/>
            </a:endParaRPr>
          </a:p>
          <a:p>
            <a:endParaRPr lang="en-IE" dirty="0"/>
          </a:p>
        </p:txBody>
      </p:sp>
      <p:pic>
        <p:nvPicPr>
          <p:cNvPr id="4" name="Picture 3"/>
          <p:cNvPicPr>
            <a:picLocks noChangeAspect="1"/>
          </p:cNvPicPr>
          <p:nvPr/>
        </p:nvPicPr>
        <p:blipFill>
          <a:blip r:embed="rId4"/>
          <a:stretch>
            <a:fillRect/>
          </a:stretch>
        </p:blipFill>
        <p:spPr>
          <a:xfrm>
            <a:off x="3392055" y="2384247"/>
            <a:ext cx="4876800" cy="3429000"/>
          </a:xfrm>
          <a:prstGeom prst="rect">
            <a:avLst/>
          </a:prstGeom>
        </p:spPr>
      </p:pic>
    </p:spTree>
    <p:extLst>
      <p:ext uri="{BB962C8B-B14F-4D97-AF65-F5344CB8AC3E}">
        <p14:creationId xmlns:p14="http://schemas.microsoft.com/office/powerpoint/2010/main" val="4472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DE6B-6FEA-7F63-EA80-4A03131E18D2}"/>
              </a:ext>
            </a:extLst>
          </p:cNvPr>
          <p:cNvSpPr>
            <a:spLocks noGrp="1"/>
          </p:cNvSpPr>
          <p:nvPr>
            <p:ph type="title"/>
          </p:nvPr>
        </p:nvSpPr>
        <p:spPr/>
        <p:txBody>
          <a:bodyPr/>
          <a:lstStyle/>
          <a:p>
            <a:r>
              <a:rPr lang="en-IE" dirty="0"/>
              <a:t>CONFLICTS OF INTEREST CONTINUED.</a:t>
            </a:r>
          </a:p>
        </p:txBody>
      </p:sp>
      <p:sp>
        <p:nvSpPr>
          <p:cNvPr id="3" name="Content Placeholder 2">
            <a:extLst>
              <a:ext uri="{FF2B5EF4-FFF2-40B4-BE49-F238E27FC236}">
                <a16:creationId xmlns:a16="http://schemas.microsoft.com/office/drawing/2014/main" id="{F2F68E44-DBC6-27B0-D65D-AF135DBC0024}"/>
              </a:ext>
            </a:extLst>
          </p:cNvPr>
          <p:cNvSpPr>
            <a:spLocks noGrp="1"/>
          </p:cNvSpPr>
          <p:nvPr>
            <p:ph idx="1"/>
          </p:nvPr>
        </p:nvSpPr>
        <p:spPr/>
        <p:txBody>
          <a:bodyPr/>
          <a:lstStyle/>
          <a:p>
            <a:r>
              <a:rPr lang="en-IE" dirty="0"/>
              <a:t>Conflict between solicitor and client.</a:t>
            </a:r>
          </a:p>
          <a:p>
            <a:r>
              <a:rPr lang="en-IE" dirty="0"/>
              <a:t>A solicitor should not act , where there is a conflict or a potential conflict between the clients interests and their own personal interests , in any given matter.</a:t>
            </a:r>
          </a:p>
          <a:p>
            <a:r>
              <a:rPr lang="en-IE" dirty="0"/>
              <a:t>Careful consideration be given to the clients position.</a:t>
            </a:r>
          </a:p>
          <a:p>
            <a:endParaRPr lang="en-IE" dirty="0"/>
          </a:p>
          <a:p>
            <a:r>
              <a:rPr lang="en-IE" dirty="0"/>
              <a:t>Bequests by clients to solicitors, staff or family </a:t>
            </a:r>
          </a:p>
          <a:p>
            <a:r>
              <a:rPr lang="en-IE" dirty="0"/>
              <a:t>Where a client intends to bequeath under a will or make a gift by way of deed to the benefit of a solicitor, or staff or family then solicitor should not act and advise the client to instruct another firm.</a:t>
            </a:r>
          </a:p>
          <a:p>
            <a:r>
              <a:rPr lang="en-IE" dirty="0"/>
              <a:t>Not considered to be unprofessional for a token gift to be made to a solicitor, staff or family.</a:t>
            </a:r>
          </a:p>
        </p:txBody>
      </p:sp>
    </p:spTree>
    <p:extLst>
      <p:ext uri="{BB962C8B-B14F-4D97-AF65-F5344CB8AC3E}">
        <p14:creationId xmlns:p14="http://schemas.microsoft.com/office/powerpoint/2010/main" val="288048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6499-9877-2790-7453-540C77B4B9F8}"/>
              </a:ext>
            </a:extLst>
          </p:cNvPr>
          <p:cNvSpPr>
            <a:spLocks noGrp="1"/>
          </p:cNvSpPr>
          <p:nvPr>
            <p:ph type="title"/>
          </p:nvPr>
        </p:nvSpPr>
        <p:spPr/>
        <p:txBody>
          <a:bodyPr/>
          <a:lstStyle/>
          <a:p>
            <a:r>
              <a:rPr lang="en-IE" dirty="0"/>
              <a:t>CONFLICTS OF INTEREST CONTINUED.</a:t>
            </a:r>
          </a:p>
        </p:txBody>
      </p:sp>
      <p:sp>
        <p:nvSpPr>
          <p:cNvPr id="3" name="Content Placeholder 2">
            <a:extLst>
              <a:ext uri="{FF2B5EF4-FFF2-40B4-BE49-F238E27FC236}">
                <a16:creationId xmlns:a16="http://schemas.microsoft.com/office/drawing/2014/main" id="{DA44ECE8-58DB-D3FB-6A6E-E8637032E14B}"/>
              </a:ext>
            </a:extLst>
          </p:cNvPr>
          <p:cNvSpPr>
            <a:spLocks noGrp="1"/>
          </p:cNvSpPr>
          <p:nvPr>
            <p:ph idx="1"/>
          </p:nvPr>
        </p:nvSpPr>
        <p:spPr/>
        <p:txBody>
          <a:bodyPr>
            <a:normAutofit lnSpcReduction="10000"/>
          </a:bodyPr>
          <a:lstStyle/>
          <a:p>
            <a:r>
              <a:rPr lang="en-IE" dirty="0"/>
              <a:t>Wills for parents;</a:t>
            </a:r>
          </a:p>
          <a:p>
            <a:r>
              <a:rPr lang="en-IE" dirty="0"/>
              <a:t>Where a solicitor prepares a will for their parent(s). This may give rise to a conflict of interest, as it relates to the solicitor and the other family members.</a:t>
            </a:r>
          </a:p>
          <a:p>
            <a:r>
              <a:rPr lang="en-IE" dirty="0"/>
              <a:t>Consideration should be given to the parent to instruct a different firm.</a:t>
            </a:r>
          </a:p>
          <a:p>
            <a:r>
              <a:rPr lang="en-IE" dirty="0"/>
              <a:t>The same consideration should be provided to other family members.</a:t>
            </a:r>
          </a:p>
          <a:p>
            <a:endParaRPr lang="en-IE" dirty="0"/>
          </a:p>
          <a:p>
            <a:r>
              <a:rPr lang="en-IE" dirty="0"/>
              <a:t>Borrowing money from a client;</a:t>
            </a:r>
          </a:p>
          <a:p>
            <a:r>
              <a:rPr lang="en-IE" dirty="0"/>
              <a:t>A solicitor should not borrow money from a client, unless that client is independently represented by another firm, in the proposed transaction</a:t>
            </a:r>
          </a:p>
          <a:p>
            <a:r>
              <a:rPr lang="en-IE" dirty="0"/>
              <a:t>An exception may arise where the client is in the business of lending money or the client is a lending institution</a:t>
            </a:r>
          </a:p>
          <a:p>
            <a:r>
              <a:rPr lang="en-IE" dirty="0"/>
              <a:t>The details of any such proposed arrangement, should be fully documented, evidenced and recorded on the clients file.</a:t>
            </a:r>
          </a:p>
        </p:txBody>
      </p:sp>
    </p:spTree>
    <p:extLst>
      <p:ext uri="{BB962C8B-B14F-4D97-AF65-F5344CB8AC3E}">
        <p14:creationId xmlns:p14="http://schemas.microsoft.com/office/powerpoint/2010/main" val="325225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40EB-B551-4FAE-7505-413B6B3B7046}"/>
              </a:ext>
            </a:extLst>
          </p:cNvPr>
          <p:cNvSpPr>
            <a:spLocks noGrp="1"/>
          </p:cNvSpPr>
          <p:nvPr>
            <p:ph type="title"/>
          </p:nvPr>
        </p:nvSpPr>
        <p:spPr/>
        <p:txBody>
          <a:bodyPr/>
          <a:lstStyle/>
          <a:p>
            <a:r>
              <a:rPr lang="en-IE" dirty="0"/>
              <a:t>CONFLICTS OF INTEREST CONTINUED.</a:t>
            </a:r>
          </a:p>
        </p:txBody>
      </p:sp>
      <p:sp>
        <p:nvSpPr>
          <p:cNvPr id="3" name="Content Placeholder 2">
            <a:extLst>
              <a:ext uri="{FF2B5EF4-FFF2-40B4-BE49-F238E27FC236}">
                <a16:creationId xmlns:a16="http://schemas.microsoft.com/office/drawing/2014/main" id="{17D35B0A-ADFF-74AB-4B04-ED81B3E6CE75}"/>
              </a:ext>
            </a:extLst>
          </p:cNvPr>
          <p:cNvSpPr>
            <a:spLocks noGrp="1"/>
          </p:cNvSpPr>
          <p:nvPr>
            <p:ph idx="1"/>
          </p:nvPr>
        </p:nvSpPr>
        <p:spPr/>
        <p:txBody>
          <a:bodyPr>
            <a:normAutofit lnSpcReduction="10000"/>
          </a:bodyPr>
          <a:lstStyle/>
          <a:p>
            <a:r>
              <a:rPr lang="en-IE" dirty="0"/>
              <a:t>Loans to clients;</a:t>
            </a:r>
          </a:p>
          <a:p>
            <a:r>
              <a:rPr lang="en-IE" dirty="0"/>
              <a:t>If a solicitor lends money to client, which is a purely personal nature, documentation should be put in place to evidence that the loan is a purely personal one.</a:t>
            </a:r>
          </a:p>
          <a:p>
            <a:r>
              <a:rPr lang="en-IE" dirty="0"/>
              <a:t>Where security for the loan arises, separate independent legal advice for the client is required.</a:t>
            </a:r>
          </a:p>
          <a:p>
            <a:endParaRPr lang="en-IE" dirty="0"/>
          </a:p>
          <a:p>
            <a:r>
              <a:rPr lang="en-IE" dirty="0"/>
              <a:t>Loans between clients;</a:t>
            </a:r>
          </a:p>
          <a:p>
            <a:r>
              <a:rPr lang="en-IE" dirty="0"/>
              <a:t>Any such loan between one client to another client of a solicitor/firm should not involve the solicitor concerned and should ensure that no monies are paid out from one client ledger to another client ledger, concerning a private loan between clients.</a:t>
            </a:r>
          </a:p>
          <a:p>
            <a:r>
              <a:rPr lang="en-IE" dirty="0"/>
              <a:t>Separately a solicitor should not make or offer to make payment on behalf of a client as an inducement to obtain instructions.</a:t>
            </a:r>
          </a:p>
          <a:p>
            <a:r>
              <a:rPr lang="en-IE" dirty="0"/>
              <a:t>A solicitor can discharge outlays on behalf of a client relating to an associated client transaction and on the clients instructions to do so.</a:t>
            </a:r>
          </a:p>
        </p:txBody>
      </p:sp>
    </p:spTree>
    <p:extLst>
      <p:ext uri="{BB962C8B-B14F-4D97-AF65-F5344CB8AC3E}">
        <p14:creationId xmlns:p14="http://schemas.microsoft.com/office/powerpoint/2010/main" val="40206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CBDA-460B-64C7-9875-2CDCDCA0B144}"/>
              </a:ext>
            </a:extLst>
          </p:cNvPr>
          <p:cNvSpPr>
            <a:spLocks noGrp="1"/>
          </p:cNvSpPr>
          <p:nvPr>
            <p:ph type="title"/>
          </p:nvPr>
        </p:nvSpPr>
        <p:spPr/>
        <p:txBody>
          <a:bodyPr/>
          <a:lstStyle/>
          <a:p>
            <a:r>
              <a:rPr lang="en-IE" dirty="0"/>
              <a:t>CONFLICTS OF INTEREST CONTINUED.</a:t>
            </a:r>
          </a:p>
        </p:txBody>
      </p:sp>
      <p:sp>
        <p:nvSpPr>
          <p:cNvPr id="3" name="Content Placeholder 2">
            <a:extLst>
              <a:ext uri="{FF2B5EF4-FFF2-40B4-BE49-F238E27FC236}">
                <a16:creationId xmlns:a16="http://schemas.microsoft.com/office/drawing/2014/main" id="{D99C1EDC-C516-0DCB-C99C-33EE26AAA96D}"/>
              </a:ext>
            </a:extLst>
          </p:cNvPr>
          <p:cNvSpPr>
            <a:spLocks noGrp="1"/>
          </p:cNvSpPr>
          <p:nvPr>
            <p:ph idx="1"/>
          </p:nvPr>
        </p:nvSpPr>
        <p:spPr/>
        <p:txBody>
          <a:bodyPr>
            <a:normAutofit lnSpcReduction="10000"/>
          </a:bodyPr>
          <a:lstStyle/>
          <a:p>
            <a:r>
              <a:rPr lang="en-IE" dirty="0"/>
              <a:t>Power of attorney;</a:t>
            </a:r>
          </a:p>
          <a:p>
            <a:r>
              <a:rPr lang="en-IE" dirty="0"/>
              <a:t>A solicitor cannot benefit themselves, or others while acting under a power of attorney, given its fiduciary nature and the relationship of principal and agent</a:t>
            </a:r>
          </a:p>
          <a:p>
            <a:endParaRPr lang="en-IE" dirty="0"/>
          </a:p>
          <a:p>
            <a:r>
              <a:rPr lang="en-IE" dirty="0"/>
              <a:t>Joint ventures- Solicitor and client</a:t>
            </a:r>
          </a:p>
          <a:p>
            <a:r>
              <a:rPr lang="en-IE" dirty="0"/>
              <a:t>There is no specific rule prohibiting a joint venture between solicitor and client, care must be taken to avoid a conflict of interest or indeed the potential of a conflict of interest</a:t>
            </a:r>
          </a:p>
          <a:p>
            <a:r>
              <a:rPr lang="en-IE" dirty="0"/>
              <a:t>In house and public sectors solicitors;</a:t>
            </a:r>
          </a:p>
          <a:p>
            <a:r>
              <a:rPr lang="en-IE" dirty="0"/>
              <a:t>Relationship of employer and employee and the solicitor has a duty to their employer.</a:t>
            </a:r>
          </a:p>
          <a:p>
            <a:r>
              <a:rPr lang="en-IE" dirty="0"/>
              <a:t>Awareness as to the employers internal code of conduct, which may specify , certain identified conflicts of interest</a:t>
            </a:r>
          </a:p>
          <a:p>
            <a:r>
              <a:rPr lang="en-IE" dirty="0"/>
              <a:t>Where a conflict of interest may be identified the solicitor should advise their employer and make alternative arrangements.</a:t>
            </a:r>
          </a:p>
        </p:txBody>
      </p:sp>
    </p:spTree>
    <p:extLst>
      <p:ext uri="{BB962C8B-B14F-4D97-AF65-F5344CB8AC3E}">
        <p14:creationId xmlns:p14="http://schemas.microsoft.com/office/powerpoint/2010/main" val="42756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5528-5147-4A74-A3F6-9B1737319C09}"/>
              </a:ext>
            </a:extLst>
          </p:cNvPr>
          <p:cNvSpPr>
            <a:spLocks noGrp="1"/>
          </p:cNvSpPr>
          <p:nvPr>
            <p:ph type="title"/>
          </p:nvPr>
        </p:nvSpPr>
        <p:spPr/>
        <p:txBody>
          <a:bodyPr/>
          <a:lstStyle/>
          <a:p>
            <a:r>
              <a:rPr lang="en-IE" dirty="0"/>
              <a:t>Help!</a:t>
            </a:r>
          </a:p>
        </p:txBody>
      </p:sp>
      <p:sp>
        <p:nvSpPr>
          <p:cNvPr id="3" name="Content Placeholder 2">
            <a:extLst>
              <a:ext uri="{FF2B5EF4-FFF2-40B4-BE49-F238E27FC236}">
                <a16:creationId xmlns:a16="http://schemas.microsoft.com/office/drawing/2014/main" id="{0F15FE9F-1338-FCDA-4FAA-EFC698F5B0E5}"/>
              </a:ext>
            </a:extLst>
          </p:cNvPr>
          <p:cNvSpPr>
            <a:spLocks noGrp="1"/>
          </p:cNvSpPr>
          <p:nvPr>
            <p:ph idx="1"/>
          </p:nvPr>
        </p:nvSpPr>
        <p:spPr/>
        <p:txBody>
          <a:bodyPr/>
          <a:lstStyle/>
          <a:p>
            <a:r>
              <a:rPr lang="en-IE" dirty="0"/>
              <a:t>Guidance &amp; Ethics Committee Helpline. Although we have changed identifying details to avoid a breach of confidentiality, these are real queries referred to our Helpline:</a:t>
            </a:r>
          </a:p>
          <a:p>
            <a:r>
              <a:rPr lang="en-IE" dirty="0"/>
              <a:t>Mrs. Murphy, elderly lady, previously transferred site to her daughter Jacinta over 20 years ago.  Jacinta and her husband Derek have built a house and lived there with their now almost grown up children.  Derek has recently retired from An Garda Siochana and with time on his hands has been looking at landdirect.ie.  He had noticed some discrepancies between the physical boundaries of both Mrs. Murphy’s remaining property and his and Jacinta’s property and the relevant LR maps.  You acted for both sides when the first transfer was done and he wants you to sort out the rectification.  Although you are not responsible for mapping there is an undercurrent that he thinks you should have spotted this at the time of the initial transfer.  Can you act? </a:t>
            </a:r>
          </a:p>
        </p:txBody>
      </p:sp>
    </p:spTree>
    <p:extLst>
      <p:ext uri="{BB962C8B-B14F-4D97-AF65-F5344CB8AC3E}">
        <p14:creationId xmlns:p14="http://schemas.microsoft.com/office/powerpoint/2010/main" val="154601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C76E-636C-F619-835E-39DACA5B3F55}"/>
              </a:ext>
            </a:extLst>
          </p:cNvPr>
          <p:cNvSpPr>
            <a:spLocks noGrp="1"/>
          </p:cNvSpPr>
          <p:nvPr>
            <p:ph type="title"/>
          </p:nvPr>
        </p:nvSpPr>
        <p:spPr/>
        <p:txBody>
          <a:bodyPr/>
          <a:lstStyle/>
          <a:p>
            <a:r>
              <a:rPr lang="en-IE" dirty="0"/>
              <a:t>What about family law?</a:t>
            </a:r>
          </a:p>
        </p:txBody>
      </p:sp>
      <p:sp>
        <p:nvSpPr>
          <p:cNvPr id="3" name="Content Placeholder 2">
            <a:extLst>
              <a:ext uri="{FF2B5EF4-FFF2-40B4-BE49-F238E27FC236}">
                <a16:creationId xmlns:a16="http://schemas.microsoft.com/office/drawing/2014/main" id="{EFC29745-17C3-4839-5A67-E993902692FB}"/>
              </a:ext>
            </a:extLst>
          </p:cNvPr>
          <p:cNvSpPr>
            <a:spLocks noGrp="1"/>
          </p:cNvSpPr>
          <p:nvPr>
            <p:ph idx="1"/>
          </p:nvPr>
        </p:nvSpPr>
        <p:spPr/>
        <p:txBody>
          <a:bodyPr>
            <a:normAutofit/>
          </a:bodyPr>
          <a:lstStyle/>
          <a:p>
            <a:pPr marL="0" indent="0">
              <a:buNone/>
            </a:pPr>
            <a:endParaRPr lang="en-IE" dirty="0"/>
          </a:p>
          <a:p>
            <a:r>
              <a:rPr lang="en-IE" dirty="0"/>
              <a:t>You are friendly socially with Brendan who is the middle of a hard fought divorce from Sinead.  You are acting for Brendan.  You previously acted for Sinead in an access application.  Sinead wants her solicitor to complain about your conflict of interest to the LSRA.   Would you have an answer to that complaint?</a:t>
            </a:r>
          </a:p>
          <a:p>
            <a:r>
              <a:rPr lang="en-IE" dirty="0"/>
              <a:t>You have been asked to act for a previous client, Claire and her ex-husband Finbarr in the sale of the former family home where two other firms acted for each of them in their recent divorce.  The resulting Court Order spells out what is to happen to the proceeds of sale.  Claire wants you to act as she sees her divorce solicitor as a family law specialist and having had a traumatic divorce she would rather deal with someone else for the sale.  Finbarr has fallen out with his previous solicitor.  There is a common interest between the parties here and the Court Order defines what is to happen.  The potential for conflict can be managed by advising both at the outset that you can proceed only on the basis that there is agreement and if a conflict emerges, you will withdraw and will not act for either of them.</a:t>
            </a:r>
          </a:p>
        </p:txBody>
      </p:sp>
    </p:spTree>
    <p:extLst>
      <p:ext uri="{BB962C8B-B14F-4D97-AF65-F5344CB8AC3E}">
        <p14:creationId xmlns:p14="http://schemas.microsoft.com/office/powerpoint/2010/main" val="11704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A1C4-DD36-6C1F-B439-B029CCC1F6E5}"/>
              </a:ext>
            </a:extLst>
          </p:cNvPr>
          <p:cNvSpPr>
            <a:spLocks noGrp="1"/>
          </p:cNvSpPr>
          <p:nvPr>
            <p:ph type="title"/>
          </p:nvPr>
        </p:nvSpPr>
        <p:spPr>
          <a:xfrm>
            <a:off x="1063633" y="457200"/>
            <a:ext cx="4170355" cy="653845"/>
          </a:xfrm>
        </p:spPr>
        <p:txBody>
          <a:bodyPr/>
          <a:lstStyle/>
          <a:p>
            <a:r>
              <a:rPr lang="en-IE" dirty="0"/>
              <a:t>Succession</a:t>
            </a:r>
          </a:p>
        </p:txBody>
      </p:sp>
      <p:pic>
        <p:nvPicPr>
          <p:cNvPr id="6" name="Content Placeholder 5" descr="A group of people posing for a photo">
            <a:extLst>
              <a:ext uri="{FF2B5EF4-FFF2-40B4-BE49-F238E27FC236}">
                <a16:creationId xmlns:a16="http://schemas.microsoft.com/office/drawing/2014/main" id="{C5EFCC21-4B18-97FD-E689-A624193D047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4965" y="457200"/>
            <a:ext cx="4015945" cy="5943600"/>
          </a:xfrm>
        </p:spPr>
      </p:pic>
      <p:sp>
        <p:nvSpPr>
          <p:cNvPr id="4" name="Text Placeholder 3">
            <a:extLst>
              <a:ext uri="{FF2B5EF4-FFF2-40B4-BE49-F238E27FC236}">
                <a16:creationId xmlns:a16="http://schemas.microsoft.com/office/drawing/2014/main" id="{1B8C284F-3EAB-3167-F296-11CB97D5D06C}"/>
              </a:ext>
            </a:extLst>
          </p:cNvPr>
          <p:cNvSpPr>
            <a:spLocks noGrp="1"/>
          </p:cNvSpPr>
          <p:nvPr>
            <p:ph type="body" sz="half" idx="2"/>
          </p:nvPr>
        </p:nvSpPr>
        <p:spPr>
          <a:xfrm>
            <a:off x="1063633" y="1111046"/>
            <a:ext cx="4170355" cy="5289754"/>
          </a:xfrm>
        </p:spPr>
        <p:txBody>
          <a:bodyPr>
            <a:normAutofit/>
          </a:bodyPr>
          <a:lstStyle/>
          <a:p>
            <a:r>
              <a:rPr lang="en-IE" dirty="0"/>
              <a:t>You are instructed by Owen, one of nine siblings of an intestate unmarried brother, Pat. </a:t>
            </a:r>
          </a:p>
          <a:p>
            <a:r>
              <a:rPr lang="en-IE" dirty="0"/>
              <a:t>Pat died suddenly in a drowning accident leaving a surprisingly large estate comprised mainly of his sole ownership of his data company.</a:t>
            </a:r>
          </a:p>
          <a:p>
            <a:r>
              <a:rPr lang="en-IE" dirty="0"/>
              <a:t>The total value of the net estate is expected to be just under €20m.</a:t>
            </a:r>
          </a:p>
          <a:p>
            <a:r>
              <a:rPr lang="en-IE" dirty="0"/>
              <a:t>The majority of the remaining siblings want the eldest brother, Alex, to act as administrator.  However, one brother, Noel  objects.  He eventually agrees that the Administration can proceed if he is co-Administrator.  You have agreed to act for both on the basis that the distribution is governed by the Succession Act 1965 and both Alex and Noel have a shared interest, not to mention a legal duty, to ensure a proper administration.</a:t>
            </a:r>
          </a:p>
        </p:txBody>
      </p:sp>
      <p:sp>
        <p:nvSpPr>
          <p:cNvPr id="7" name="TextBox 6">
            <a:extLst>
              <a:ext uri="{FF2B5EF4-FFF2-40B4-BE49-F238E27FC236}">
                <a16:creationId xmlns:a16="http://schemas.microsoft.com/office/drawing/2014/main" id="{1764E9D1-7473-EBFE-8BAF-BB8B10C40602}"/>
              </a:ext>
            </a:extLst>
          </p:cNvPr>
          <p:cNvSpPr txBox="1"/>
          <p:nvPr/>
        </p:nvSpPr>
        <p:spPr>
          <a:xfrm>
            <a:off x="6254965" y="6400800"/>
            <a:ext cx="4015945" cy="230832"/>
          </a:xfrm>
          <a:prstGeom prst="rect">
            <a:avLst/>
          </a:prstGeom>
          <a:noFill/>
        </p:spPr>
        <p:txBody>
          <a:bodyPr wrap="square" rtlCol="0">
            <a:spAutoFit/>
          </a:bodyPr>
          <a:lstStyle/>
          <a:p>
            <a:r>
              <a:rPr lang="en-IE" sz="900" dirty="0">
                <a:hlinkClick r:id="rId3" tooltip="https://antoniogenna.com/2018/10/30/tv-pay-su-sky-atlantic-la-serie-succession/"/>
              </a:rPr>
              <a:t>This Photo</a:t>
            </a:r>
            <a:r>
              <a:rPr lang="en-IE" sz="900" dirty="0"/>
              <a:t> by Unknown Author is licensed under </a:t>
            </a:r>
            <a:r>
              <a:rPr lang="en-IE" sz="900" dirty="0">
                <a:hlinkClick r:id="rId4" tooltip="https://creativecommons.org/licenses/by-nc-sa/3.0/"/>
              </a:rPr>
              <a:t>CC BY-SA-NC</a:t>
            </a:r>
            <a:endParaRPr lang="en-IE" sz="900" dirty="0"/>
          </a:p>
        </p:txBody>
      </p:sp>
    </p:spTree>
    <p:extLst>
      <p:ext uri="{BB962C8B-B14F-4D97-AF65-F5344CB8AC3E}">
        <p14:creationId xmlns:p14="http://schemas.microsoft.com/office/powerpoint/2010/main" val="46830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C69F-DB36-5401-E940-122BEC3C1C90}"/>
              </a:ext>
            </a:extLst>
          </p:cNvPr>
          <p:cNvSpPr>
            <a:spLocks noGrp="1"/>
          </p:cNvSpPr>
          <p:nvPr>
            <p:ph type="title"/>
          </p:nvPr>
        </p:nvSpPr>
        <p:spPr/>
        <p:txBody>
          <a:bodyPr/>
          <a:lstStyle/>
          <a:p>
            <a:r>
              <a:rPr lang="en-IE" dirty="0"/>
              <a:t>Succession continued</a:t>
            </a:r>
          </a:p>
        </p:txBody>
      </p:sp>
      <p:sp>
        <p:nvSpPr>
          <p:cNvPr id="3" name="Content Placeholder 2">
            <a:extLst>
              <a:ext uri="{FF2B5EF4-FFF2-40B4-BE49-F238E27FC236}">
                <a16:creationId xmlns:a16="http://schemas.microsoft.com/office/drawing/2014/main" id="{A76D4C39-F6A2-0DC8-26BA-8CDEA8BE1D40}"/>
              </a:ext>
            </a:extLst>
          </p:cNvPr>
          <p:cNvSpPr>
            <a:spLocks noGrp="1"/>
          </p:cNvSpPr>
          <p:nvPr>
            <p:ph idx="1"/>
          </p:nvPr>
        </p:nvSpPr>
        <p:spPr/>
        <p:txBody>
          <a:bodyPr/>
          <a:lstStyle/>
          <a:p>
            <a:r>
              <a:rPr lang="en-IE" dirty="0"/>
              <a:t>However, Noel is now refusing to sign forms required for the winding up of Pat’s company.</a:t>
            </a:r>
          </a:p>
          <a:p>
            <a:r>
              <a:rPr lang="en-IE" dirty="0"/>
              <a:t>He says he is entitled to, in effect, a re-distributed share of their late mother’s estate as she had lent money to Pat before his company took off which he had not repaid by the date of his own death.</a:t>
            </a:r>
          </a:p>
          <a:p>
            <a:r>
              <a:rPr lang="en-IE" dirty="0"/>
              <a:t>Noel says he will not sign anything until Alex agrees that this “loan” should be carved out of Pat’s estate and paid to Noel.</a:t>
            </a:r>
          </a:p>
          <a:p>
            <a:r>
              <a:rPr lang="en-IE" dirty="0"/>
              <a:t>What do you do?</a:t>
            </a:r>
          </a:p>
        </p:txBody>
      </p:sp>
    </p:spTree>
    <p:extLst>
      <p:ext uri="{BB962C8B-B14F-4D97-AF65-F5344CB8AC3E}">
        <p14:creationId xmlns:p14="http://schemas.microsoft.com/office/powerpoint/2010/main" val="10708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C69F-DB36-5401-E940-122BEC3C1C90}"/>
              </a:ext>
            </a:extLst>
          </p:cNvPr>
          <p:cNvSpPr>
            <a:spLocks noGrp="1"/>
          </p:cNvSpPr>
          <p:nvPr>
            <p:ph type="title"/>
          </p:nvPr>
        </p:nvSpPr>
        <p:spPr/>
        <p:txBody>
          <a:bodyPr/>
          <a:lstStyle/>
          <a:p>
            <a:r>
              <a:rPr lang="en-IE" dirty="0"/>
              <a:t>Any questions?</a:t>
            </a:r>
          </a:p>
        </p:txBody>
      </p:sp>
      <p:sp>
        <p:nvSpPr>
          <p:cNvPr id="3" name="Content Placeholder 2">
            <a:extLst>
              <a:ext uri="{FF2B5EF4-FFF2-40B4-BE49-F238E27FC236}">
                <a16:creationId xmlns:a16="http://schemas.microsoft.com/office/drawing/2014/main" id="{A76D4C39-F6A2-0DC8-26BA-8CDEA8BE1D40}"/>
              </a:ext>
            </a:extLst>
          </p:cNvPr>
          <p:cNvSpPr>
            <a:spLocks noGrp="1"/>
          </p:cNvSpPr>
          <p:nvPr>
            <p:ph idx="1"/>
          </p:nvPr>
        </p:nvSpPr>
        <p:spPr/>
        <p:txBody>
          <a:bodyPr/>
          <a:lstStyle/>
          <a:p>
            <a:endParaRPr lang="en-IE" dirty="0"/>
          </a:p>
        </p:txBody>
      </p:sp>
    </p:spTree>
    <p:extLst>
      <p:ext uri="{BB962C8B-B14F-4D97-AF65-F5344CB8AC3E}">
        <p14:creationId xmlns:p14="http://schemas.microsoft.com/office/powerpoint/2010/main" val="38012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5A5D5-26B4-4F44-9F33-1D78BDC2DCAE}"/>
              </a:ext>
            </a:extLst>
          </p:cNvPr>
          <p:cNvSpPr>
            <a:spLocks noGrp="1"/>
          </p:cNvSpPr>
          <p:nvPr>
            <p:ph idx="1"/>
          </p:nvPr>
        </p:nvSpPr>
        <p:spPr>
          <a:xfrm>
            <a:off x="2128839" y="1781175"/>
            <a:ext cx="7934325" cy="4776788"/>
          </a:xfrm>
        </p:spPr>
        <p:txBody>
          <a:bodyPr/>
          <a:lstStyle/>
          <a:p>
            <a:pPr algn="l" fontAlgn="base"/>
            <a:r>
              <a:rPr lang="en-GB" sz="2400" b="0" i="0" dirty="0">
                <a:solidFill>
                  <a:srgbClr val="0B0039"/>
                </a:solidFill>
                <a:effectLst/>
                <a:latin typeface="+mn-lt"/>
              </a:rPr>
              <a:t>Upcoming Information June Sessions 2023</a:t>
            </a:r>
          </a:p>
          <a:p>
            <a:pPr marL="0" indent="0" algn="l" fontAlgn="base">
              <a:buNone/>
            </a:pPr>
            <a:endParaRPr lang="en-GB" sz="2400" b="0" i="0" dirty="0">
              <a:solidFill>
                <a:srgbClr val="555555"/>
              </a:solidFill>
              <a:effectLst/>
              <a:latin typeface="+mn-lt"/>
            </a:endParaRPr>
          </a:p>
          <a:p>
            <a:pPr algn="l" fontAlgn="base">
              <a:buFont typeface="Arial" panose="020B0604020202020204" pitchFamily="34" charset="0"/>
              <a:buChar char="•"/>
            </a:pPr>
            <a:r>
              <a:rPr lang="en-GB" sz="2400" b="0" i="0" dirty="0">
                <a:solidFill>
                  <a:schemeClr val="tx1"/>
                </a:solidFill>
                <a:effectLst/>
                <a:latin typeface="+mn-lt"/>
              </a:rPr>
              <a:t>28 June - Tech, AI and the future of ethics with Jennifer O Sullivan </a:t>
            </a:r>
            <a:r>
              <a:rPr lang="en-GB" sz="2400" b="0" i="0" u="sng" dirty="0">
                <a:solidFill>
                  <a:srgbClr val="A67F42"/>
                </a:solidFill>
                <a:effectLst/>
                <a:latin typeface="+mn-lt"/>
                <a:hlinkClick r:id="rId3">
                  <a:extLst>
                    <a:ext uri="{A12FA001-AC4F-418D-AE19-62706E023703}">
                      <ahyp:hlinkClr xmlns:ahyp="http://schemas.microsoft.com/office/drawing/2018/hyperlinkcolor" val="tx"/>
                    </a:ext>
                  </a:extLst>
                </a:hlinkClick>
              </a:rPr>
              <a:t>Register </a:t>
            </a:r>
            <a:r>
              <a:rPr lang="en-GB" sz="2400" b="0" i="0" u="sng" dirty="0">
                <a:solidFill>
                  <a:schemeClr val="tx1"/>
                </a:solidFill>
                <a:effectLst/>
                <a:latin typeface="+mn-lt"/>
                <a:hlinkClick r:id="rId3">
                  <a:extLst>
                    <a:ext uri="{A12FA001-AC4F-418D-AE19-62706E023703}">
                      <ahyp:hlinkClr xmlns:ahyp="http://schemas.microsoft.com/office/drawing/2018/hyperlinkcolor" val="tx"/>
                    </a:ext>
                  </a:extLst>
                </a:hlinkClick>
              </a:rPr>
              <a:t>Online</a:t>
            </a:r>
            <a:endParaRPr lang="en-GB" sz="2400" u="sng" dirty="0">
              <a:solidFill>
                <a:schemeClr val="tx1"/>
              </a:solidFill>
              <a:latin typeface="+mn-lt"/>
            </a:endParaRPr>
          </a:p>
          <a:p>
            <a:pPr algn="l" fontAlgn="base">
              <a:buFont typeface="Arial" panose="020B0604020202020204" pitchFamily="34" charset="0"/>
              <a:buChar char="•"/>
            </a:pPr>
            <a:endParaRPr lang="en-GB" sz="2400" u="sng" dirty="0">
              <a:solidFill>
                <a:schemeClr val="tx1"/>
              </a:solidFill>
              <a:latin typeface="+mn-lt"/>
            </a:endParaRPr>
          </a:p>
          <a:p>
            <a:pPr algn="l" fontAlgn="base">
              <a:buFont typeface="Arial" panose="020B0604020202020204" pitchFamily="34" charset="0"/>
              <a:buChar char="•"/>
            </a:pPr>
            <a:r>
              <a:rPr lang="en-IE" sz="2400" dirty="0">
                <a:solidFill>
                  <a:schemeClr val="tx1"/>
                </a:solidFill>
                <a:latin typeface="+mn-lt"/>
              </a:rPr>
              <a:t>If you have any content suggestions for future sessions please email Justin Purcell</a:t>
            </a:r>
          </a:p>
          <a:p>
            <a:pPr marL="0" indent="0" algn="ctr" eaLnBrk="1" hangingPunct="1">
              <a:buNone/>
              <a:defRPr/>
            </a:pPr>
            <a:r>
              <a:rPr lang="en-IE" sz="2400" dirty="0">
                <a:solidFill>
                  <a:schemeClr val="tx1"/>
                </a:solidFill>
                <a:latin typeface="+mn-lt"/>
              </a:rPr>
              <a:t>j.Purcell@lawsociety.ie</a:t>
            </a:r>
          </a:p>
          <a:p>
            <a:pPr marL="0" indent="0" algn="ctr" eaLnBrk="1" hangingPunct="1">
              <a:buNone/>
              <a:defRPr/>
            </a:pPr>
            <a:r>
              <a:rPr lang="en-IE" sz="2400" dirty="0"/>
              <a:t>							</a:t>
            </a:r>
          </a:p>
          <a:p>
            <a:pPr marL="457200" lvl="1" indent="0" eaLnBrk="1" hangingPunct="1">
              <a:buNone/>
              <a:defRPr/>
            </a:pPr>
            <a:endParaRPr lang="en-IE" sz="1100" dirty="0"/>
          </a:p>
          <a:p>
            <a:pPr lvl="1" eaLnBrk="1" hangingPunct="1">
              <a:defRPr/>
            </a:pPr>
            <a:endParaRPr lang="en-IE" sz="1100" dirty="0"/>
          </a:p>
          <a:p>
            <a:pPr marL="457200" lvl="1" indent="0" eaLnBrk="1" hangingPunct="1">
              <a:buNone/>
              <a:defRPr/>
            </a:pPr>
            <a:endParaRPr lang="en-IE" sz="1100" dirty="0"/>
          </a:p>
        </p:txBody>
      </p:sp>
      <p:sp>
        <p:nvSpPr>
          <p:cNvPr id="11267" name="Title 1">
            <a:extLst>
              <a:ext uri="{FF2B5EF4-FFF2-40B4-BE49-F238E27FC236}">
                <a16:creationId xmlns:a16="http://schemas.microsoft.com/office/drawing/2014/main" id="{E429218C-4F98-9A49-ACCB-AECB8354C75E}"/>
              </a:ext>
            </a:extLst>
          </p:cNvPr>
          <p:cNvSpPr>
            <a:spLocks noGrp="1"/>
          </p:cNvSpPr>
          <p:nvPr>
            <p:ph type="title"/>
          </p:nvPr>
        </p:nvSpPr>
        <p:spPr>
          <a:xfrm>
            <a:off x="1999862" y="300039"/>
            <a:ext cx="6726216" cy="744537"/>
          </a:xfrm>
        </p:spPr>
        <p:txBody>
          <a:bodyPr/>
          <a:lstStyle/>
          <a:p>
            <a:pPr eaLnBrk="1" hangingPunct="1"/>
            <a:r>
              <a:rPr lang="en-GB" altLang="en-US" dirty="0">
                <a:latin typeface="Arial" panose="020B0604020202020204" pitchFamily="34" charset="0"/>
                <a:cs typeface="Arial" panose="020B0604020202020204" pitchFamily="34" charset="0"/>
              </a:rPr>
              <a:t>Practice Support Information Sessions </a:t>
            </a:r>
            <a:endParaRPr lang="en-IE"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98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61FD-68F9-BD23-A3A7-1ABC15478757}"/>
              </a:ext>
            </a:extLst>
          </p:cNvPr>
          <p:cNvSpPr>
            <a:spLocks noGrp="1"/>
          </p:cNvSpPr>
          <p:nvPr>
            <p:ph type="title"/>
          </p:nvPr>
        </p:nvSpPr>
        <p:spPr>
          <a:xfrm>
            <a:off x="609600" y="300039"/>
            <a:ext cx="10972800" cy="1292787"/>
          </a:xfrm>
        </p:spPr>
        <p:txBody>
          <a:bodyPr/>
          <a:lstStyle/>
          <a:p>
            <a:r>
              <a:rPr lang="en-US" sz="2400" dirty="0"/>
              <a:t>SOLICITORS Guide to good professional conduct.</a:t>
            </a:r>
            <a:br>
              <a:rPr lang="en-US" sz="2400" dirty="0"/>
            </a:br>
            <a:br>
              <a:rPr lang="en-US" sz="2400" dirty="0"/>
            </a:br>
            <a:r>
              <a:rPr lang="en-US" sz="2400" dirty="0"/>
              <a:t>Conflicts of interest.</a:t>
            </a:r>
            <a:endParaRPr lang="en-IE" dirty="0"/>
          </a:p>
        </p:txBody>
      </p:sp>
      <p:sp>
        <p:nvSpPr>
          <p:cNvPr id="3" name="Content Placeholder 2">
            <a:extLst>
              <a:ext uri="{FF2B5EF4-FFF2-40B4-BE49-F238E27FC236}">
                <a16:creationId xmlns:a16="http://schemas.microsoft.com/office/drawing/2014/main" id="{395B9835-E578-62B9-4FEC-CEECE5F83CD3}"/>
              </a:ext>
            </a:extLst>
          </p:cNvPr>
          <p:cNvSpPr>
            <a:spLocks noGrp="1"/>
          </p:cNvSpPr>
          <p:nvPr>
            <p:ph idx="1"/>
          </p:nvPr>
        </p:nvSpPr>
        <p:spPr/>
        <p:txBody>
          <a:bodyPr>
            <a:normAutofit/>
          </a:bodyPr>
          <a:lstStyle/>
          <a:p>
            <a:pPr marL="0" indent="0" algn="l">
              <a:buNone/>
            </a:pPr>
            <a:r>
              <a:rPr lang="en-US" spc="50" dirty="0"/>
              <a:t>Conflicts of Interest</a:t>
            </a:r>
          </a:p>
          <a:p>
            <a:pPr marL="0" indent="0" algn="l">
              <a:buNone/>
            </a:pPr>
            <a:endParaRPr lang="en-US" spc="50" dirty="0"/>
          </a:p>
          <a:p>
            <a:r>
              <a:rPr lang="en-US" spc="50" dirty="0"/>
              <a:t>Questions to ask yourself which will help you determine if you are conflicted?</a:t>
            </a:r>
          </a:p>
          <a:p>
            <a:r>
              <a:rPr lang="en-US" spc="50" dirty="0"/>
              <a:t>An overview of current guidance.</a:t>
            </a:r>
          </a:p>
          <a:p>
            <a:r>
              <a:rPr lang="en-US" spc="50" dirty="0"/>
              <a:t>Catherine MacGinley Solicitor.</a:t>
            </a:r>
          </a:p>
          <a:p>
            <a:r>
              <a:rPr lang="en-US" spc="50" dirty="0"/>
              <a:t>And</a:t>
            </a:r>
          </a:p>
          <a:p>
            <a:r>
              <a:rPr lang="en-US" spc="50" dirty="0"/>
              <a:t>Wesley Hudson Solicitor.</a:t>
            </a:r>
          </a:p>
          <a:p>
            <a:endParaRPr lang="en-IE" dirty="0"/>
          </a:p>
          <a:p>
            <a:endParaRPr lang="en-IE" dirty="0"/>
          </a:p>
          <a:p>
            <a:endParaRPr lang="en-IE" dirty="0"/>
          </a:p>
        </p:txBody>
      </p:sp>
    </p:spTree>
    <p:extLst>
      <p:ext uri="{BB962C8B-B14F-4D97-AF65-F5344CB8AC3E}">
        <p14:creationId xmlns:p14="http://schemas.microsoft.com/office/powerpoint/2010/main" val="292962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5A5D5-26B4-4F44-9F33-1D78BDC2DCAE}"/>
              </a:ext>
            </a:extLst>
          </p:cNvPr>
          <p:cNvSpPr>
            <a:spLocks noGrp="1"/>
          </p:cNvSpPr>
          <p:nvPr>
            <p:ph idx="1"/>
          </p:nvPr>
        </p:nvSpPr>
        <p:spPr>
          <a:xfrm>
            <a:off x="2128839" y="1781175"/>
            <a:ext cx="7934325" cy="4776788"/>
          </a:xfrm>
        </p:spPr>
        <p:txBody>
          <a:bodyPr/>
          <a:lstStyle/>
          <a:p>
            <a:pPr marL="0" indent="0" algn="ctr" eaLnBrk="1" hangingPunct="1">
              <a:buNone/>
              <a:defRPr/>
            </a:pPr>
            <a:endParaRPr lang="en-IE" sz="2800" dirty="0">
              <a:solidFill>
                <a:srgbClr val="0D0046"/>
              </a:solidFill>
            </a:endParaRPr>
          </a:p>
          <a:p>
            <a:pPr marL="0" indent="0" algn="ctr" eaLnBrk="1" hangingPunct="1">
              <a:buNone/>
              <a:defRPr/>
            </a:pPr>
            <a:r>
              <a:rPr lang="en-IE" sz="2800" dirty="0">
                <a:solidFill>
                  <a:srgbClr val="0D0046"/>
                </a:solidFill>
              </a:rPr>
              <a:t>Justin Purcell </a:t>
            </a:r>
          </a:p>
          <a:p>
            <a:pPr marL="0" indent="0" algn="ctr" eaLnBrk="1" hangingPunct="1">
              <a:buNone/>
              <a:defRPr/>
            </a:pPr>
            <a:r>
              <a:rPr lang="en-IE" sz="2800" dirty="0">
                <a:solidFill>
                  <a:srgbClr val="0D0046"/>
                </a:solidFill>
              </a:rPr>
              <a:t>Law Society Practice Support Executive</a:t>
            </a:r>
          </a:p>
          <a:p>
            <a:pPr marL="0" indent="0" algn="ctr" eaLnBrk="1" hangingPunct="1">
              <a:buNone/>
              <a:defRPr/>
            </a:pPr>
            <a:r>
              <a:rPr lang="en-IE" sz="2800" dirty="0">
                <a:solidFill>
                  <a:srgbClr val="0D0046"/>
                </a:solidFill>
              </a:rPr>
              <a:t>E: j.purcell</a:t>
            </a:r>
            <a:r>
              <a:rPr lang="en-IE" sz="2800" dirty="0">
                <a:solidFill>
                  <a:srgbClr val="0D0046"/>
                </a:solidFill>
                <a:hlinkClick r:id="rId3"/>
              </a:rPr>
              <a:t>@lawsociety.ie</a:t>
            </a:r>
            <a:endParaRPr lang="en-IE" sz="2800" dirty="0">
              <a:solidFill>
                <a:srgbClr val="0D0046"/>
              </a:solidFill>
            </a:endParaRPr>
          </a:p>
          <a:p>
            <a:pPr marL="0" indent="0" algn="ctr" eaLnBrk="1" hangingPunct="1">
              <a:buNone/>
              <a:defRPr/>
            </a:pPr>
            <a:r>
              <a:rPr lang="en-IE" sz="2800" dirty="0">
                <a:solidFill>
                  <a:srgbClr val="0D0046"/>
                </a:solidFill>
              </a:rPr>
              <a:t> </a:t>
            </a:r>
          </a:p>
          <a:p>
            <a:pPr marL="0" indent="0" algn="ctr" eaLnBrk="1" hangingPunct="1">
              <a:buNone/>
              <a:defRPr/>
            </a:pPr>
            <a:endParaRPr lang="en-IE" sz="4000" dirty="0"/>
          </a:p>
          <a:p>
            <a:pPr marL="0" indent="0" algn="ctr" eaLnBrk="1" hangingPunct="1">
              <a:buNone/>
              <a:defRPr/>
            </a:pPr>
            <a:r>
              <a:rPr lang="en-IE" sz="4000" dirty="0"/>
              <a:t>							</a:t>
            </a:r>
          </a:p>
          <a:p>
            <a:pPr marL="457200" lvl="1" indent="0" eaLnBrk="1" hangingPunct="1">
              <a:buNone/>
              <a:defRPr/>
            </a:pPr>
            <a:endParaRPr lang="en-IE" dirty="0"/>
          </a:p>
          <a:p>
            <a:pPr lvl="1" eaLnBrk="1" hangingPunct="1">
              <a:defRPr/>
            </a:pPr>
            <a:endParaRPr lang="en-IE" dirty="0"/>
          </a:p>
          <a:p>
            <a:pPr marL="457200" lvl="1" indent="0" eaLnBrk="1" hangingPunct="1">
              <a:buNone/>
              <a:defRPr/>
            </a:pPr>
            <a:endParaRPr lang="en-IE" dirty="0"/>
          </a:p>
        </p:txBody>
      </p:sp>
      <p:sp>
        <p:nvSpPr>
          <p:cNvPr id="11267" name="Title 1">
            <a:extLst>
              <a:ext uri="{FF2B5EF4-FFF2-40B4-BE49-F238E27FC236}">
                <a16:creationId xmlns:a16="http://schemas.microsoft.com/office/drawing/2014/main" id="{E429218C-4F98-9A49-ACCB-AECB8354C75E}"/>
              </a:ext>
            </a:extLst>
          </p:cNvPr>
          <p:cNvSpPr>
            <a:spLocks noGrp="1"/>
          </p:cNvSpPr>
          <p:nvPr>
            <p:ph type="title"/>
          </p:nvPr>
        </p:nvSpPr>
        <p:spPr>
          <a:xfrm>
            <a:off x="1999862" y="300039"/>
            <a:ext cx="6726216" cy="744537"/>
          </a:xfrm>
        </p:spPr>
        <p:txBody>
          <a:bodyPr/>
          <a:lstStyle/>
          <a:p>
            <a:pPr eaLnBrk="1" hangingPunct="1"/>
            <a:r>
              <a:rPr lang="en-GB" altLang="en-US" sz="2800" dirty="0">
                <a:latin typeface="Arial" panose="020B0604020202020204" pitchFamily="34" charset="0"/>
                <a:cs typeface="Arial" panose="020B0604020202020204" pitchFamily="34" charset="0"/>
              </a:rPr>
              <a:t>Any questions?</a:t>
            </a:r>
            <a:endParaRPr lang="en-IE"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61FD-68F9-BD23-A3A7-1ABC15478757}"/>
              </a:ext>
            </a:extLst>
          </p:cNvPr>
          <p:cNvSpPr>
            <a:spLocks noGrp="1"/>
          </p:cNvSpPr>
          <p:nvPr>
            <p:ph type="title"/>
          </p:nvPr>
        </p:nvSpPr>
        <p:spPr/>
        <p:txBody>
          <a:bodyPr/>
          <a:lstStyle/>
          <a:p>
            <a:r>
              <a:rPr lang="en-IE" dirty="0"/>
              <a:t>What is a conflict of interest?</a:t>
            </a:r>
          </a:p>
        </p:txBody>
      </p:sp>
      <p:sp>
        <p:nvSpPr>
          <p:cNvPr id="3" name="Content Placeholder 2">
            <a:extLst>
              <a:ext uri="{FF2B5EF4-FFF2-40B4-BE49-F238E27FC236}">
                <a16:creationId xmlns:a16="http://schemas.microsoft.com/office/drawing/2014/main" id="{395B9835-E578-62B9-4FEC-CEECE5F83CD3}"/>
              </a:ext>
            </a:extLst>
          </p:cNvPr>
          <p:cNvSpPr>
            <a:spLocks noGrp="1"/>
          </p:cNvSpPr>
          <p:nvPr>
            <p:ph idx="1"/>
          </p:nvPr>
        </p:nvSpPr>
        <p:spPr/>
        <p:txBody>
          <a:bodyPr>
            <a:normAutofit fontScale="92500" lnSpcReduction="20000"/>
          </a:bodyPr>
          <a:lstStyle/>
          <a:p>
            <a:r>
              <a:rPr lang="en-IE" dirty="0"/>
              <a:t>A conflict of interest means a situation where a Solicitor’s separate duty to act in the best interests of two or more clients, in relation to the same or a related matter, conflict.</a:t>
            </a:r>
          </a:p>
          <a:p>
            <a:r>
              <a:rPr lang="en-IE" dirty="0"/>
              <a:t>Conflicts of interest may arise between a Solicitor and client(s) and between two or more clients.</a:t>
            </a:r>
          </a:p>
          <a:p>
            <a:r>
              <a:rPr lang="en-IE" dirty="0"/>
              <a:t>Either client could take exception, with what the solicitor has been instructed to do?</a:t>
            </a:r>
          </a:p>
          <a:p>
            <a:r>
              <a:rPr lang="en-IE" dirty="0"/>
              <a:t>Breach of duty of undivided loyalty owed to each client, to make full disclosure to each client, in a particular matter, or a breach of duty of confidentiality.</a:t>
            </a:r>
          </a:p>
          <a:p>
            <a:r>
              <a:rPr lang="en-IE" dirty="0"/>
              <a:t>Judgement based approach by the Solicitor to determine whether she/he should act and not a matter for the client to determine.</a:t>
            </a:r>
          </a:p>
          <a:p>
            <a:r>
              <a:rPr lang="en-IE" dirty="0"/>
              <a:t>Careful thought by the Solicitor to determine whether they can discharge their professional obligations to any particular client, is paramount.</a:t>
            </a:r>
          </a:p>
          <a:p>
            <a:r>
              <a:rPr lang="en-IE" dirty="0"/>
              <a:t>Any risks should be identified , considered and mitigated.</a:t>
            </a:r>
          </a:p>
          <a:p>
            <a:r>
              <a:rPr lang="en-IE" dirty="0"/>
              <a:t>Arises from principal and agent, the solicitor being an agent of the client.</a:t>
            </a:r>
          </a:p>
          <a:p>
            <a:r>
              <a:rPr lang="en-IE" dirty="0"/>
              <a:t>In practical terms, a Solicitor needs to be careful therefore, not to accept information that is to be kept confidential from the client.</a:t>
            </a:r>
          </a:p>
          <a:p>
            <a:r>
              <a:rPr lang="en-IE" dirty="0"/>
              <a:t>Duty bound to disclose all relevant information to the client.</a:t>
            </a:r>
          </a:p>
          <a:p>
            <a:endParaRPr lang="en-IE" dirty="0"/>
          </a:p>
          <a:p>
            <a:endParaRPr lang="en-IE" dirty="0"/>
          </a:p>
          <a:p>
            <a:endParaRPr lang="en-IE" dirty="0"/>
          </a:p>
        </p:txBody>
      </p:sp>
    </p:spTree>
    <p:extLst>
      <p:ext uri="{BB962C8B-B14F-4D97-AF65-F5344CB8AC3E}">
        <p14:creationId xmlns:p14="http://schemas.microsoft.com/office/powerpoint/2010/main" val="407222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2736-6638-E97F-7110-2A844EFFB239}"/>
              </a:ext>
            </a:extLst>
          </p:cNvPr>
          <p:cNvSpPr>
            <a:spLocks noGrp="1"/>
          </p:cNvSpPr>
          <p:nvPr>
            <p:ph type="title"/>
          </p:nvPr>
        </p:nvSpPr>
        <p:spPr/>
        <p:txBody>
          <a:bodyPr/>
          <a:lstStyle/>
          <a:p>
            <a:r>
              <a:rPr lang="en-IE" dirty="0"/>
              <a:t>Conflict of interest between two clients</a:t>
            </a:r>
          </a:p>
        </p:txBody>
      </p:sp>
      <p:sp>
        <p:nvSpPr>
          <p:cNvPr id="3" name="Content Placeholder 2">
            <a:extLst>
              <a:ext uri="{FF2B5EF4-FFF2-40B4-BE49-F238E27FC236}">
                <a16:creationId xmlns:a16="http://schemas.microsoft.com/office/drawing/2014/main" id="{A9C2ACBE-5DB9-02C7-953D-5263DAA2B613}"/>
              </a:ext>
            </a:extLst>
          </p:cNvPr>
          <p:cNvSpPr>
            <a:spLocks noGrp="1"/>
          </p:cNvSpPr>
          <p:nvPr>
            <p:ph idx="1"/>
          </p:nvPr>
        </p:nvSpPr>
        <p:spPr/>
        <p:txBody>
          <a:bodyPr/>
          <a:lstStyle/>
          <a:p>
            <a:r>
              <a:rPr lang="en-IE" dirty="0"/>
              <a:t>What is it?</a:t>
            </a:r>
          </a:p>
          <a:p>
            <a:r>
              <a:rPr lang="en-IE" dirty="0"/>
              <a:t>Where a solicitor acting with ordinary care, would give different advice to different clients about the same matter, a clear conflict of interest arises and the Solicitor should not act for both clients.</a:t>
            </a:r>
          </a:p>
          <a:p>
            <a:r>
              <a:rPr lang="en-IE" dirty="0"/>
              <a:t>The solicitor owes a duty to both clients and must act in each of their best interests.</a:t>
            </a:r>
          </a:p>
          <a:p>
            <a:r>
              <a:rPr lang="en-IE" dirty="0"/>
              <a:t>Even where both clients may have the same/substantially common objective, where differing advice is provided to each client, a conflict may arise.</a:t>
            </a:r>
          </a:p>
          <a:p>
            <a:r>
              <a:rPr lang="en-IE" dirty="0"/>
              <a:t>A conflict of interest, may involve, a solicitor being involved in;</a:t>
            </a:r>
          </a:p>
          <a:p>
            <a:r>
              <a:rPr lang="en-IE" dirty="0"/>
              <a:t>1. a breach of duty of undivided loyalty owed to each client</a:t>
            </a:r>
          </a:p>
          <a:p>
            <a:r>
              <a:rPr lang="en-IE" dirty="0"/>
              <a:t>2. a breach of duty to make full disclosure to each client, in a matter </a:t>
            </a:r>
          </a:p>
          <a:p>
            <a:r>
              <a:rPr lang="en-IE" dirty="0"/>
              <a:t>3. a breach of the duty of confidentiality owed to each client.</a:t>
            </a:r>
          </a:p>
        </p:txBody>
      </p:sp>
    </p:spTree>
    <p:extLst>
      <p:ext uri="{BB962C8B-B14F-4D97-AF65-F5344CB8AC3E}">
        <p14:creationId xmlns:p14="http://schemas.microsoft.com/office/powerpoint/2010/main" val="2701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A814-31CE-3D49-4D67-A266506AA141}"/>
              </a:ext>
            </a:extLst>
          </p:cNvPr>
          <p:cNvSpPr>
            <a:spLocks noGrp="1"/>
          </p:cNvSpPr>
          <p:nvPr>
            <p:ph type="title"/>
          </p:nvPr>
        </p:nvSpPr>
        <p:spPr/>
        <p:txBody>
          <a:bodyPr/>
          <a:lstStyle/>
          <a:p>
            <a:r>
              <a:rPr lang="en-IE" dirty="0"/>
              <a:t>Conveyancing transactions</a:t>
            </a:r>
          </a:p>
        </p:txBody>
      </p:sp>
      <p:sp>
        <p:nvSpPr>
          <p:cNvPr id="3" name="Content Placeholder 2">
            <a:extLst>
              <a:ext uri="{FF2B5EF4-FFF2-40B4-BE49-F238E27FC236}">
                <a16:creationId xmlns:a16="http://schemas.microsoft.com/office/drawing/2014/main" id="{166C0D01-0EB0-064C-55BB-B772FB2795A8}"/>
              </a:ext>
            </a:extLst>
          </p:cNvPr>
          <p:cNvSpPr>
            <a:spLocks noGrp="1"/>
          </p:cNvSpPr>
          <p:nvPr>
            <p:ph idx="1"/>
          </p:nvPr>
        </p:nvSpPr>
        <p:spPr/>
        <p:txBody>
          <a:bodyPr>
            <a:normAutofit fontScale="77500" lnSpcReduction="20000"/>
          </a:bodyPr>
          <a:lstStyle/>
          <a:p>
            <a:r>
              <a:rPr lang="en-IE" dirty="0"/>
              <a:t>The vast majority of the queries to the Law Society , over the past number of years related to conflicts and property transactions.</a:t>
            </a:r>
          </a:p>
          <a:p>
            <a:r>
              <a:rPr lang="en-IE" dirty="0"/>
              <a:t>A solicitor may not act for both the vendor and purchaser in a property transaction </a:t>
            </a:r>
          </a:p>
          <a:p>
            <a:r>
              <a:rPr lang="en-IE" dirty="0"/>
              <a:t>There are certain limited exceptions;</a:t>
            </a:r>
          </a:p>
          <a:p>
            <a:r>
              <a:rPr lang="en-IE" dirty="0"/>
              <a:t>1. Transfer of a family home/shared home to the joint tenancy of the owner and their spouses</a:t>
            </a:r>
          </a:p>
          <a:p>
            <a:r>
              <a:rPr lang="en-IE" dirty="0"/>
              <a:t>2. Transfer between associated companies and trusts,</a:t>
            </a:r>
          </a:p>
          <a:p>
            <a:r>
              <a:rPr lang="en-IE" dirty="0"/>
              <a:t>3. Transfers between qualified parties- subject to certain statutory requirements and guidelines issued by the Law Society of Ireland</a:t>
            </a:r>
          </a:p>
          <a:p>
            <a:r>
              <a:rPr lang="en-IE" dirty="0"/>
              <a:t>Examples (non exhaustive)</a:t>
            </a:r>
          </a:p>
          <a:p>
            <a:r>
              <a:rPr lang="en-IE" dirty="0"/>
              <a:t>Voluntary transaction- subject to the above exceptions, a solicitor cannot act for both parties in a voluntary property transaction.</a:t>
            </a:r>
          </a:p>
          <a:p>
            <a:r>
              <a:rPr lang="en-IE" dirty="0"/>
              <a:t>A solicitor /firm cannot act for an owners management company and a developer</a:t>
            </a:r>
          </a:p>
          <a:p>
            <a:r>
              <a:rPr lang="en-IE" dirty="0"/>
              <a:t>Solicitors are prohibited from acting on behalf of both a borrower and a lender in a commercial property transaction</a:t>
            </a:r>
          </a:p>
          <a:p>
            <a:r>
              <a:rPr lang="en-IE" dirty="0"/>
              <a:t>Solicitors may not act on behalf of both of the following;</a:t>
            </a:r>
          </a:p>
          <a:p>
            <a:r>
              <a:rPr lang="en-IE" dirty="0"/>
              <a:t>A. The lender and the borrower,</a:t>
            </a:r>
          </a:p>
          <a:p>
            <a:r>
              <a:rPr lang="en-IE" dirty="0"/>
              <a:t>B. The lender and the guarantor,</a:t>
            </a:r>
          </a:p>
          <a:p>
            <a:r>
              <a:rPr lang="en-IE" dirty="0"/>
              <a:t>C. The lender and the indemnified,</a:t>
            </a:r>
          </a:p>
          <a:p>
            <a:r>
              <a:rPr lang="en-IE" dirty="0"/>
              <a:t>D. The lender and the security provider.</a:t>
            </a:r>
          </a:p>
          <a:p>
            <a:r>
              <a:rPr lang="en-IE" dirty="0"/>
              <a:t>Noteworthy, that the certificate of title system, in residential mortgage lending, is expressly based upon the premise, that the borrowers solicitor does not act for the lending institution.</a:t>
            </a:r>
          </a:p>
          <a:p>
            <a:endParaRPr lang="en-IE" dirty="0"/>
          </a:p>
        </p:txBody>
      </p:sp>
    </p:spTree>
    <p:extLst>
      <p:ext uri="{BB962C8B-B14F-4D97-AF65-F5344CB8AC3E}">
        <p14:creationId xmlns:p14="http://schemas.microsoft.com/office/powerpoint/2010/main" val="29617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C9EF-27F2-8C47-7F7C-2B7169012A32}"/>
              </a:ext>
            </a:extLst>
          </p:cNvPr>
          <p:cNvSpPr>
            <a:spLocks noGrp="1"/>
          </p:cNvSpPr>
          <p:nvPr>
            <p:ph type="title"/>
          </p:nvPr>
        </p:nvSpPr>
        <p:spPr/>
        <p:txBody>
          <a:bodyPr/>
          <a:lstStyle/>
          <a:p>
            <a:r>
              <a:rPr lang="en-IE" dirty="0"/>
              <a:t>NON CONVEYANCING TRANSACTION.</a:t>
            </a:r>
          </a:p>
        </p:txBody>
      </p:sp>
      <p:sp>
        <p:nvSpPr>
          <p:cNvPr id="3" name="Content Placeholder 2">
            <a:extLst>
              <a:ext uri="{FF2B5EF4-FFF2-40B4-BE49-F238E27FC236}">
                <a16:creationId xmlns:a16="http://schemas.microsoft.com/office/drawing/2014/main" id="{11872628-8A08-CA6C-6519-93BEBE94120E}"/>
              </a:ext>
            </a:extLst>
          </p:cNvPr>
          <p:cNvSpPr>
            <a:spLocks noGrp="1"/>
          </p:cNvSpPr>
          <p:nvPr>
            <p:ph idx="1"/>
          </p:nvPr>
        </p:nvSpPr>
        <p:spPr/>
        <p:txBody>
          <a:bodyPr>
            <a:normAutofit fontScale="92500" lnSpcReduction="20000"/>
          </a:bodyPr>
          <a:lstStyle/>
          <a:p>
            <a:r>
              <a:rPr lang="en-IE" dirty="0"/>
              <a:t>Where clients consent to the same firm acting for both parties, the law requires that each client give informed consent.</a:t>
            </a:r>
          </a:p>
          <a:p>
            <a:r>
              <a:rPr lang="en-IE" dirty="0"/>
              <a:t>Each client must know and understand that there is a potential conflict and must understand that the solicitor cannot advise each client fully.</a:t>
            </a:r>
          </a:p>
          <a:p>
            <a:r>
              <a:rPr lang="en-IE" dirty="0"/>
              <a:t>Caution when acting, for both clients , even on consent, as there are fiduciary duties arising by law and the relationship is predicated on one of trust</a:t>
            </a:r>
          </a:p>
          <a:p>
            <a:r>
              <a:rPr lang="en-IE" dirty="0"/>
              <a:t>Where a solicitor has previously acted for both parties jointly, who are now opposing one another, the solicitor should consider whether based upon the facts there is the potential for a conflict of interest.</a:t>
            </a:r>
          </a:p>
          <a:p>
            <a:r>
              <a:rPr lang="en-IE" dirty="0"/>
              <a:t>May give rise to an unfair advantage owing to certain information acquired from the prior arrangement.</a:t>
            </a:r>
          </a:p>
          <a:p>
            <a:r>
              <a:rPr lang="en-IE" dirty="0"/>
              <a:t>Consideration should be given , as to obtaining confirmation that the other party has no objection.</a:t>
            </a:r>
          </a:p>
          <a:p>
            <a:r>
              <a:rPr lang="en-IE" dirty="0"/>
              <a:t>If the solicitor feels comprised on all the facts available, consideration should be given to advising the client as to instructing a different solicitor. A perception of a conflict is the key aspect.</a:t>
            </a:r>
          </a:p>
          <a:p>
            <a:r>
              <a:rPr lang="en-IE" dirty="0"/>
              <a:t>Case by case basis.</a:t>
            </a:r>
          </a:p>
          <a:p>
            <a:r>
              <a:rPr lang="en-IE" dirty="0"/>
              <a:t>Important to take clear instructions, as to the scope of the instructed work and that all parties are clear and informed.	</a:t>
            </a:r>
          </a:p>
        </p:txBody>
      </p:sp>
    </p:spTree>
    <p:extLst>
      <p:ext uri="{BB962C8B-B14F-4D97-AF65-F5344CB8AC3E}">
        <p14:creationId xmlns:p14="http://schemas.microsoft.com/office/powerpoint/2010/main" val="12926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5F59-080D-3515-1385-09E20B9F5F75}"/>
              </a:ext>
            </a:extLst>
          </p:cNvPr>
          <p:cNvSpPr>
            <a:spLocks noGrp="1"/>
          </p:cNvSpPr>
          <p:nvPr>
            <p:ph type="title"/>
          </p:nvPr>
        </p:nvSpPr>
        <p:spPr/>
        <p:txBody>
          <a:bodyPr/>
          <a:lstStyle/>
          <a:p>
            <a:r>
              <a:rPr lang="en-IE" dirty="0"/>
              <a:t>Vulnerable clients.</a:t>
            </a:r>
          </a:p>
        </p:txBody>
      </p:sp>
      <p:sp>
        <p:nvSpPr>
          <p:cNvPr id="3" name="Content Placeholder 2">
            <a:extLst>
              <a:ext uri="{FF2B5EF4-FFF2-40B4-BE49-F238E27FC236}">
                <a16:creationId xmlns:a16="http://schemas.microsoft.com/office/drawing/2014/main" id="{2769AAE6-6973-A7FF-605A-EBF33EA8F0A7}"/>
              </a:ext>
            </a:extLst>
          </p:cNvPr>
          <p:cNvSpPr>
            <a:spLocks noGrp="1"/>
          </p:cNvSpPr>
          <p:nvPr>
            <p:ph idx="1"/>
          </p:nvPr>
        </p:nvSpPr>
        <p:spPr/>
        <p:txBody>
          <a:bodyPr>
            <a:normAutofit/>
          </a:bodyPr>
          <a:lstStyle/>
          <a:p>
            <a:r>
              <a:rPr lang="en-IE" dirty="0"/>
              <a:t>A solicitor should not act for both sides in circumstances, where it is believed that one of the parties, is a vulnerable party.</a:t>
            </a:r>
          </a:p>
          <a:p>
            <a:r>
              <a:rPr lang="en-IE" dirty="0"/>
              <a:t>This is to ensure integrity of the transaction and to ensure independent legal advice is obtained.</a:t>
            </a:r>
          </a:p>
          <a:p>
            <a:r>
              <a:rPr lang="en-IE" dirty="0"/>
              <a:t>Characteristics of vulnerability are non exhaustive and may include</a:t>
            </a:r>
          </a:p>
          <a:p>
            <a:r>
              <a:rPr lang="en-IE" dirty="0"/>
              <a:t>A. Age,</a:t>
            </a:r>
          </a:p>
          <a:p>
            <a:r>
              <a:rPr lang="en-IE" dirty="0"/>
              <a:t>B. Infirmity,</a:t>
            </a:r>
          </a:p>
          <a:p>
            <a:r>
              <a:rPr lang="en-IE" dirty="0"/>
              <a:t>C. Mental Illness,</a:t>
            </a:r>
          </a:p>
          <a:p>
            <a:r>
              <a:rPr lang="en-IE" dirty="0"/>
              <a:t>D. Mental incapacity,</a:t>
            </a:r>
          </a:p>
          <a:p>
            <a:r>
              <a:rPr lang="en-IE" dirty="0"/>
              <a:t>E. Physical disability,</a:t>
            </a:r>
          </a:p>
          <a:p>
            <a:r>
              <a:rPr lang="en-IE" dirty="0"/>
              <a:t>The Assisted Decision Making (Capacity)  Act 2015, introduced a new statutory framework for individuals who have difficulty in making decisions without help.</a:t>
            </a:r>
          </a:p>
          <a:p>
            <a:r>
              <a:rPr lang="en-IE" dirty="0"/>
              <a:t>The enactment of the Decision Support service, which is topical presently.</a:t>
            </a:r>
          </a:p>
          <a:p>
            <a:endParaRPr lang="en-IE" dirty="0"/>
          </a:p>
        </p:txBody>
      </p:sp>
    </p:spTree>
    <p:extLst>
      <p:ext uri="{BB962C8B-B14F-4D97-AF65-F5344CB8AC3E}">
        <p14:creationId xmlns:p14="http://schemas.microsoft.com/office/powerpoint/2010/main" val="33438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D2CC-1D0F-84FB-58C1-D474906A036B}"/>
              </a:ext>
            </a:extLst>
          </p:cNvPr>
          <p:cNvSpPr>
            <a:spLocks noGrp="1"/>
          </p:cNvSpPr>
          <p:nvPr>
            <p:ph type="title"/>
          </p:nvPr>
        </p:nvSpPr>
        <p:spPr/>
        <p:txBody>
          <a:bodyPr/>
          <a:lstStyle/>
          <a:p>
            <a:r>
              <a:rPr lang="en-IE" dirty="0"/>
              <a:t>Conflicts of interest continued.</a:t>
            </a:r>
          </a:p>
        </p:txBody>
      </p:sp>
      <p:sp>
        <p:nvSpPr>
          <p:cNvPr id="3" name="Content Placeholder 2">
            <a:extLst>
              <a:ext uri="{FF2B5EF4-FFF2-40B4-BE49-F238E27FC236}">
                <a16:creationId xmlns:a16="http://schemas.microsoft.com/office/drawing/2014/main" id="{99199EE7-30B1-FFC4-3BD2-81A1EFB2283A}"/>
              </a:ext>
            </a:extLst>
          </p:cNvPr>
          <p:cNvSpPr>
            <a:spLocks noGrp="1"/>
          </p:cNvSpPr>
          <p:nvPr>
            <p:ph idx="1"/>
          </p:nvPr>
        </p:nvSpPr>
        <p:spPr/>
        <p:txBody>
          <a:bodyPr>
            <a:normAutofit fontScale="92500" lnSpcReduction="10000"/>
          </a:bodyPr>
          <a:lstStyle/>
          <a:p>
            <a:r>
              <a:rPr lang="en-IE" dirty="0"/>
              <a:t>State Solicitors are prohibited from acting , under contract that conflict with their duties to the DPP.</a:t>
            </a:r>
          </a:p>
          <a:p>
            <a:r>
              <a:rPr lang="en-IE" dirty="0"/>
              <a:t>Even where determined in non property transactions, that is unnecessary that both parties are separately represented, it may be prudent that independent legal advice is obtained by one or both of the parties, as to certain elements of the matter.</a:t>
            </a:r>
          </a:p>
          <a:p>
            <a:r>
              <a:rPr lang="en-IE" dirty="0"/>
              <a:t>Independent legal advice can only be provided by a different firm and not within the same firm.</a:t>
            </a:r>
          </a:p>
          <a:p>
            <a:r>
              <a:rPr lang="en-IE" dirty="0"/>
              <a:t>It is recommended where a second firm is engaged for independent legal advice, that any document to be witnessed, should be so witnessed by said second firm.</a:t>
            </a:r>
          </a:p>
          <a:p>
            <a:r>
              <a:rPr lang="en-IE" dirty="0"/>
              <a:t>In relation to Probate matters, a solicitor is not prohibited from acting on behalf of the LPR and a beneficiary , or person who benefits from an assent.</a:t>
            </a:r>
          </a:p>
          <a:p>
            <a:r>
              <a:rPr lang="en-IE" dirty="0"/>
              <a:t>A disclaimer should be obtained from a beneficiary.</a:t>
            </a:r>
          </a:p>
          <a:p>
            <a:r>
              <a:rPr lang="en-IE" dirty="0"/>
              <a:t>However, caution as always and consideration should be given to the necessity for independent legal advice, for one or all parties.</a:t>
            </a:r>
          </a:p>
          <a:p>
            <a:r>
              <a:rPr lang="en-IE" dirty="0"/>
              <a:t>It is good practice to provide any beneficiary , a copy of the S150 notice, as it affects the beneficiaries benefit.</a:t>
            </a:r>
          </a:p>
          <a:p>
            <a:endParaRPr lang="en-IE" dirty="0"/>
          </a:p>
        </p:txBody>
      </p:sp>
    </p:spTree>
    <p:extLst>
      <p:ext uri="{BB962C8B-B14F-4D97-AF65-F5344CB8AC3E}">
        <p14:creationId xmlns:p14="http://schemas.microsoft.com/office/powerpoint/2010/main" val="1801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F69-8DD5-AF3B-2091-9D881348D0C7}"/>
              </a:ext>
            </a:extLst>
          </p:cNvPr>
          <p:cNvSpPr>
            <a:spLocks noGrp="1"/>
          </p:cNvSpPr>
          <p:nvPr>
            <p:ph type="title"/>
          </p:nvPr>
        </p:nvSpPr>
        <p:spPr/>
        <p:txBody>
          <a:bodyPr/>
          <a:lstStyle/>
          <a:p>
            <a:r>
              <a:rPr lang="en-IE" dirty="0"/>
              <a:t>Family law</a:t>
            </a:r>
          </a:p>
        </p:txBody>
      </p:sp>
      <p:sp>
        <p:nvSpPr>
          <p:cNvPr id="3" name="Content Placeholder 2">
            <a:extLst>
              <a:ext uri="{FF2B5EF4-FFF2-40B4-BE49-F238E27FC236}">
                <a16:creationId xmlns:a16="http://schemas.microsoft.com/office/drawing/2014/main" id="{1109791C-924B-30BD-0CBD-466C97DC1FE3}"/>
              </a:ext>
            </a:extLst>
          </p:cNvPr>
          <p:cNvSpPr>
            <a:spLocks noGrp="1"/>
          </p:cNvSpPr>
          <p:nvPr>
            <p:ph idx="1"/>
          </p:nvPr>
        </p:nvSpPr>
        <p:spPr/>
        <p:txBody>
          <a:bodyPr/>
          <a:lstStyle/>
          <a:p>
            <a:endParaRPr lang="en-IE" dirty="0"/>
          </a:p>
          <a:p>
            <a:r>
              <a:rPr lang="en-IE" dirty="0"/>
              <a:t>Where a solicitor has previously acted for both parties in a non contentious matter</a:t>
            </a:r>
          </a:p>
          <a:p>
            <a:r>
              <a:rPr lang="en-IE" dirty="0"/>
              <a:t>One party returns seeking to instruct, in a family law matter, </a:t>
            </a:r>
          </a:p>
          <a:p>
            <a:r>
              <a:rPr lang="en-IE" dirty="0"/>
              <a:t>Solicitor should assess , whether they are in a possession of information which will provide an unfair advantage or perception of an unfair advantage </a:t>
            </a:r>
          </a:p>
          <a:p>
            <a:r>
              <a:rPr lang="en-IE" dirty="0"/>
              <a:t>Solicitor should consider the facts, as to whether they should act.</a:t>
            </a:r>
          </a:p>
          <a:p>
            <a:r>
              <a:rPr lang="en-IE" dirty="0"/>
              <a:t>Consideration should be given at the out-set , to obtaining confirmation that the other party has no reasonable objection, in the circumstances.</a:t>
            </a:r>
          </a:p>
          <a:p>
            <a:endParaRPr lang="en-IE" dirty="0"/>
          </a:p>
        </p:txBody>
      </p:sp>
    </p:spTree>
    <p:extLst>
      <p:ext uri="{BB962C8B-B14F-4D97-AF65-F5344CB8AC3E}">
        <p14:creationId xmlns:p14="http://schemas.microsoft.com/office/powerpoint/2010/main" val="26905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SOI_100714">
  <a:themeElements>
    <a:clrScheme name="LAW SOC 1">
      <a:dk1>
        <a:srgbClr val="0B0039"/>
      </a:dk1>
      <a:lt1>
        <a:sysClr val="window" lastClr="FFFFFF"/>
      </a:lt1>
      <a:dk2>
        <a:srgbClr val="0B0039"/>
      </a:dk2>
      <a:lt2>
        <a:srgbClr val="EEECE1"/>
      </a:lt2>
      <a:accent1>
        <a:srgbClr val="E56A54"/>
      </a:accent1>
      <a:accent2>
        <a:srgbClr val="007377"/>
      </a:accent2>
      <a:accent3>
        <a:srgbClr val="DFC2C3"/>
      </a:accent3>
      <a:accent4>
        <a:srgbClr val="C3C6A8"/>
      </a:accent4>
      <a:accent5>
        <a:srgbClr val="A3C7D2"/>
      </a:accent5>
      <a:accent6>
        <a:srgbClr val="CAB64B"/>
      </a:accent6>
      <a:hlink>
        <a:srgbClr val="A67F42"/>
      </a:hlink>
      <a:folHlink>
        <a:srgbClr val="A67F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10527</TotalTime>
  <Words>2621</Words>
  <Application>Microsoft Office PowerPoint</Application>
  <PresentationFormat>Widescreen</PresentationFormat>
  <Paragraphs>166</Paragraphs>
  <Slides>20</Slides>
  <Notes>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Office Theme</vt:lpstr>
      <vt:lpstr>LSOI_100714</vt:lpstr>
      <vt:lpstr>Microsoft Excel Chart</vt:lpstr>
      <vt:lpstr>PowerPoint Presentation</vt:lpstr>
      <vt:lpstr>SOLICITORS Guide to good professional conduct.  Conflicts of interest.</vt:lpstr>
      <vt:lpstr>What is a conflict of interest?</vt:lpstr>
      <vt:lpstr>Conflict of interest between two clients</vt:lpstr>
      <vt:lpstr>Conveyancing transactions</vt:lpstr>
      <vt:lpstr>NON CONVEYANCING TRANSACTION.</vt:lpstr>
      <vt:lpstr>Vulnerable clients.</vt:lpstr>
      <vt:lpstr>Conflicts of interest continued.</vt:lpstr>
      <vt:lpstr>Family law</vt:lpstr>
      <vt:lpstr>CONFLICTS OF INTEREST CONTINUED.</vt:lpstr>
      <vt:lpstr>CONFLICTS OF INTEREST CONTINUED.</vt:lpstr>
      <vt:lpstr>CONFLICTS OF INTEREST CONTINUED.</vt:lpstr>
      <vt:lpstr>CONFLICTS OF INTEREST CONTINUED.</vt:lpstr>
      <vt:lpstr>Help!</vt:lpstr>
      <vt:lpstr>What about family law?</vt:lpstr>
      <vt:lpstr>Succession</vt:lpstr>
      <vt:lpstr>Succession continued</vt:lpstr>
      <vt:lpstr>Any questions?</vt:lpstr>
      <vt:lpstr>Practice Support Information Sessions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Owens</dc:creator>
  <cp:lastModifiedBy>wesley hudson</cp:lastModifiedBy>
  <cp:revision>27</cp:revision>
  <dcterms:created xsi:type="dcterms:W3CDTF">2022-03-03T15:34:34Z</dcterms:created>
  <dcterms:modified xsi:type="dcterms:W3CDTF">2023-06-13T09:59:44Z</dcterms:modified>
</cp:coreProperties>
</file>